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6" r:id="rId5"/>
    <p:sldMasterId id="2147483698" r:id="rId6"/>
    <p:sldMasterId id="2147483714" r:id="rId7"/>
    <p:sldMasterId id="2147483731" r:id="rId8"/>
    <p:sldMasterId id="2147483748" r:id="rId9"/>
    <p:sldMasterId id="2147483765" r:id="rId10"/>
    <p:sldMasterId id="2147483777" r:id="rId11"/>
  </p:sldMasterIdLst>
  <p:notesMasterIdLst>
    <p:notesMasterId r:id="rId23"/>
  </p:notesMasterIdLst>
  <p:sldIdLst>
    <p:sldId id="260" r:id="rId12"/>
    <p:sldId id="263" r:id="rId13"/>
    <p:sldId id="363" r:id="rId14"/>
    <p:sldId id="269" r:id="rId15"/>
    <p:sldId id="264" r:id="rId16"/>
    <p:sldId id="313" r:id="rId17"/>
    <p:sldId id="373" r:id="rId18"/>
    <p:sldId id="441" r:id="rId19"/>
    <p:sldId id="443" r:id="rId20"/>
    <p:sldId id="445" r:id="rId21"/>
    <p:sldId id="449" r:id="rId22"/>
    <p:sldId id="369" r:id="rId24"/>
    <p:sldId id="453" r:id="rId25"/>
    <p:sldId id="381" r:id="rId26"/>
    <p:sldId id="388" r:id="rId27"/>
    <p:sldId id="389" r:id="rId28"/>
    <p:sldId id="289" r:id="rId29"/>
    <p:sldId id="435" r:id="rId30"/>
    <p:sldId id="432" r:id="rId31"/>
    <p:sldId id="437" r:id="rId32"/>
    <p:sldId id="431" r:id="rId33"/>
    <p:sldId id="476" r:id="rId34"/>
    <p:sldId id="478" r:id="rId35"/>
    <p:sldId id="480" r:id="rId36"/>
    <p:sldId id="479" r:id="rId37"/>
    <p:sldId id="481" r:id="rId38"/>
    <p:sldId id="438" r:id="rId39"/>
    <p:sldId id="444" r:id="rId40"/>
    <p:sldId id="439" r:id="rId41"/>
    <p:sldId id="455" r:id="rId42"/>
    <p:sldId id="482" r:id="rId43"/>
    <p:sldId id="362" r:id="rId44"/>
    <p:sldId id="306" r:id="rId45"/>
    <p:sldId id="307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0" autoAdjust="0"/>
    <p:restoredTop sz="92276" autoAdjust="0"/>
  </p:normalViewPr>
  <p:slideViewPr>
    <p:cSldViewPr snapToGrid="0">
      <p:cViewPr varScale="1">
        <p:scale>
          <a:sx n="65" d="100"/>
          <a:sy n="65" d="100"/>
        </p:scale>
        <p:origin x="-10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34.xml"/><Relationship Id="rId45" Type="http://schemas.openxmlformats.org/officeDocument/2006/relationships/slide" Target="slides/slide33.xml"/><Relationship Id="rId44" Type="http://schemas.openxmlformats.org/officeDocument/2006/relationships/slide" Target="slides/slide32.xml"/><Relationship Id="rId43" Type="http://schemas.openxmlformats.org/officeDocument/2006/relationships/slide" Target="slides/slide31.xml"/><Relationship Id="rId42" Type="http://schemas.openxmlformats.org/officeDocument/2006/relationships/slide" Target="slides/slide30.xml"/><Relationship Id="rId41" Type="http://schemas.openxmlformats.org/officeDocument/2006/relationships/slide" Target="slides/slide29.xml"/><Relationship Id="rId40" Type="http://schemas.openxmlformats.org/officeDocument/2006/relationships/slide" Target="slides/slide28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7.xml"/><Relationship Id="rId38" Type="http://schemas.openxmlformats.org/officeDocument/2006/relationships/slide" Target="slides/slide26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学术观点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学者郭廷以提出一种观点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宋代一反汉唐之道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2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遂由动态转入静态</a:t>
            </a:r>
            <a:r>
              <a:rPr lang="en-US" altLang="zh-CN" sz="12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2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由开放转入封闭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。这一观点反映在思想领域的具体表现即是理学的兴起。</a:t>
            </a:r>
            <a:endParaRPr lang="zh-CN" altLang="en-US" sz="1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1200" smtClean="0">
                <a:latin typeface="黑体" panose="02010609060101010101" pitchFamily="49" charset="-122"/>
                <a:ea typeface="黑体" panose="02010609060101010101" pitchFamily="49" charset="-122"/>
              </a:rPr>
              <a:t>学术观点</a:t>
            </a:r>
            <a:r>
              <a:rPr lang="en-US" altLang="zh-CN" sz="120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1200" smtClean="0">
                <a:latin typeface="黑体" panose="02010609060101010101" pitchFamily="49" charset="-122"/>
                <a:ea typeface="黑体" panose="02010609060101010101" pitchFamily="49" charset="-122"/>
              </a:rPr>
              <a:t>学者郭廷以提出一种观点</a:t>
            </a:r>
            <a:r>
              <a:rPr lang="en-US" altLang="zh-CN" sz="1200" smtClean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1200" smtClean="0">
                <a:latin typeface="黑体" panose="02010609060101010101" pitchFamily="49" charset="-122"/>
                <a:ea typeface="黑体" panose="02010609060101010101" pitchFamily="49" charset="-122"/>
              </a:rPr>
              <a:t>宋代一反汉唐之道</a:t>
            </a:r>
            <a:r>
              <a:rPr lang="en-US" altLang="zh-CN" sz="120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20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遂由动态转入静态</a:t>
            </a:r>
            <a:r>
              <a:rPr lang="en-US" altLang="zh-CN" sz="120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20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由开放转入封闭</a:t>
            </a:r>
            <a:r>
              <a:rPr lang="zh-CN" altLang="en-US" sz="1200" smtClean="0">
                <a:latin typeface="黑体" panose="02010609060101010101" pitchFamily="49" charset="-122"/>
                <a:ea typeface="黑体" panose="02010609060101010101" pitchFamily="49" charset="-122"/>
              </a:rPr>
              <a:t>。这一观点反映在思想领域的具体表现即是理学的兴起。</a:t>
            </a:r>
            <a:endParaRPr lang="zh-CN" altLang="en-US" sz="1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1200" smtClean="0">
                <a:latin typeface="黑体" panose="02010609060101010101" pitchFamily="49" charset="-122"/>
                <a:ea typeface="黑体" panose="02010609060101010101" pitchFamily="49" charset="-122"/>
              </a:rPr>
              <a:t>学术观点</a:t>
            </a:r>
            <a:r>
              <a:rPr lang="en-US" altLang="zh-CN" sz="120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1200" smtClean="0">
                <a:latin typeface="黑体" panose="02010609060101010101" pitchFamily="49" charset="-122"/>
                <a:ea typeface="黑体" panose="02010609060101010101" pitchFamily="49" charset="-122"/>
              </a:rPr>
              <a:t>学者郭廷以提出一种观点</a:t>
            </a:r>
            <a:r>
              <a:rPr lang="en-US" altLang="zh-CN" sz="1200" smtClean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1200" smtClean="0">
                <a:latin typeface="黑体" panose="02010609060101010101" pitchFamily="49" charset="-122"/>
                <a:ea typeface="黑体" panose="02010609060101010101" pitchFamily="49" charset="-122"/>
              </a:rPr>
              <a:t>宋代一反汉唐之道</a:t>
            </a:r>
            <a:r>
              <a:rPr lang="en-US" altLang="zh-CN" sz="120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20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遂由动态转入静态</a:t>
            </a:r>
            <a:r>
              <a:rPr lang="en-US" altLang="zh-CN" sz="120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20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由开放转入封闭</a:t>
            </a:r>
            <a:r>
              <a:rPr lang="zh-CN" altLang="en-US" sz="1200" smtClean="0">
                <a:latin typeface="黑体" panose="02010609060101010101" pitchFamily="49" charset="-122"/>
                <a:ea typeface="黑体" panose="02010609060101010101" pitchFamily="49" charset="-122"/>
              </a:rPr>
              <a:t>。这一观点反映在思想领域的具体表现即是理学的兴起。</a:t>
            </a:r>
            <a:endParaRPr lang="zh-CN" altLang="en-US" sz="1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学术观点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学者郭廷以提出一种观点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宋代一反汉唐之道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2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遂由动态转入静态</a:t>
            </a:r>
            <a:r>
              <a:rPr lang="en-US" altLang="zh-CN" sz="12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2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由开放转入封闭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。这一观点反映在思想领域的具体表现即是理学的兴起。</a:t>
            </a:r>
            <a:endParaRPr lang="zh-CN" altLang="en-US" sz="1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学术观点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学者郭廷以提出一种观点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宋代一反汉唐之道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2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遂由动态转入静态</a:t>
            </a:r>
            <a:r>
              <a:rPr lang="en-US" altLang="zh-CN" sz="12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2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由开放转入封闭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。这一观点反映在思想领域的具体表现即是理学的兴起。</a:t>
            </a:r>
            <a:endParaRPr lang="zh-CN" altLang="en-US" sz="1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4" Type="http://schemas.openxmlformats.org/officeDocument/2006/relationships/slide" Target="../slides/slide4.xml"/><Relationship Id="rId3" Type="http://schemas.openxmlformats.org/officeDocument/2006/relationships/slide" Target="../slides/slide34.xml"/><Relationship Id="rId2" Type="http://schemas.openxmlformats.org/officeDocument/2006/relationships/hyperlink" Target="http://39.104.72.189/" TargetMode="External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4" Type="http://schemas.openxmlformats.org/officeDocument/2006/relationships/slide" Target="../slides/slide4.xml"/><Relationship Id="rId3" Type="http://schemas.openxmlformats.org/officeDocument/2006/relationships/slide" Target="../slides/slide34.xml"/><Relationship Id="rId2" Type="http://schemas.openxmlformats.org/officeDocument/2006/relationships/hyperlink" Target="http://39.104.72.189/" TargetMode="External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4" Type="http://schemas.openxmlformats.org/officeDocument/2006/relationships/slide" Target="../slides/slide4.xml"/><Relationship Id="rId3" Type="http://schemas.openxmlformats.org/officeDocument/2006/relationships/slide" Target="../slides/slide34.xml"/><Relationship Id="rId2" Type="http://schemas.openxmlformats.org/officeDocument/2006/relationships/hyperlink" Target="http://39.104.72.189/" TargetMode="External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4" Type="http://schemas.openxmlformats.org/officeDocument/2006/relationships/slide" Target="../slides/slide4.xml"/><Relationship Id="rId3" Type="http://schemas.openxmlformats.org/officeDocument/2006/relationships/slide" Target="../slides/slide34.xml"/><Relationship Id="rId2" Type="http://schemas.openxmlformats.org/officeDocument/2006/relationships/hyperlink" Target="http://39.104.72.189/" TargetMode="External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2917" y="609601"/>
            <a:ext cx="2846917" cy="5489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09601"/>
            <a:ext cx="8375712" cy="5489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76E4-129B-44B0-B811-5D1BFE625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907A-2375-41F9-BAA3-D5668234D4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0425-B8CD-4E0D-93A3-5169570576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5AE4-DB05-4954-BE6C-DB229433F7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7151" y="685800"/>
            <a:ext cx="2846916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85800"/>
            <a:ext cx="8341784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3691-826C-4EF5-A7DA-366B88EE07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6"/>
          <p:cNvSpPr/>
          <p:nvPr userDrawn="1"/>
        </p:nvSpPr>
        <p:spPr>
          <a:xfrm>
            <a:off x="8710721" y="538158"/>
            <a:ext cx="1046936" cy="370871"/>
          </a:xfrm>
          <a:prstGeom prst="round2SameRect">
            <a:avLst/>
          </a:prstGeom>
          <a:gradFill flip="none" rotWithShape="1">
            <a:gsLst>
              <a:gs pos="0">
                <a:srgbClr val="FFD85D"/>
              </a:gs>
              <a:gs pos="100000">
                <a:srgbClr val="FFED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练模拟</a:t>
            </a:r>
            <a:endParaRPr lang="zh-CN" altLang="en-US" sz="11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807755" y="874706"/>
            <a:ext cx="864096" cy="0"/>
          </a:xfrm>
          <a:prstGeom prst="line">
            <a:avLst/>
          </a:prstGeom>
          <a:ln w="19050">
            <a:solidFill>
              <a:srgbClr val="FF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0896534" y="507714"/>
            <a:ext cx="12954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8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241540" y="406451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hlinkClick r:id="rId2"/>
          </p:cNvPr>
          <p:cNvSpPr txBox="1"/>
          <p:nvPr userDrawn="1"/>
        </p:nvSpPr>
        <p:spPr>
          <a:xfrm>
            <a:off x="10668115" y="98406"/>
            <a:ext cx="1414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00B050"/>
                </a:solidFill>
              </a:rPr>
              <a:t>@《</a:t>
            </a:r>
            <a:r>
              <a:rPr lang="zh-CN" altLang="en-US" sz="1200" b="1" dirty="0" smtClean="0">
                <a:solidFill>
                  <a:srgbClr val="00B050"/>
                </a:solidFill>
              </a:rPr>
              <a:t>创新设计</a:t>
            </a:r>
            <a:r>
              <a:rPr lang="en-US" altLang="zh-CN" sz="1200" b="1" dirty="0" smtClean="0">
                <a:solidFill>
                  <a:srgbClr val="00B050"/>
                </a:solidFill>
              </a:rPr>
              <a:t>》</a:t>
            </a:r>
            <a:endParaRPr lang="zh-CN" altLang="en-US" sz="1200" b="1" dirty="0">
              <a:solidFill>
                <a:srgbClr val="00B050"/>
              </a:solidFill>
            </a:endParaRPr>
          </a:p>
        </p:txBody>
      </p:sp>
      <p:sp>
        <p:nvSpPr>
          <p:cNvPr id="15" name="燕尾形 14">
            <a:hlinkClick r:id="rId3" action="ppaction://hlinksldjump"/>
          </p:cNvPr>
          <p:cNvSpPr/>
          <p:nvPr userDrawn="1"/>
        </p:nvSpPr>
        <p:spPr>
          <a:xfrm>
            <a:off x="9275297" y="6495790"/>
            <a:ext cx="1254917" cy="31559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对接高考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燕尾形 15">
            <a:hlinkClick r:id="rId4" action="ppaction://hlinksldjump"/>
          </p:cNvPr>
          <p:cNvSpPr/>
          <p:nvPr userDrawn="1"/>
        </p:nvSpPr>
        <p:spPr>
          <a:xfrm>
            <a:off x="7810811" y="6495790"/>
            <a:ext cx="1294353" cy="32549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8E40-9841-4460-81A7-77868A267B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D776-9FEC-46F0-99DD-91080A56D6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70FB-2BEF-4608-BA5C-C6019D9EAA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C8BD-A252-4B4E-AFBC-41AEBA3D9B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56EF-9C13-48AE-94F0-6D234E5759D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5272-0C0F-4E36-A431-8B4EAFD7FE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1747-E7F2-426F-80A2-8E58A77754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AD41-CCC4-427F-8057-EA3A7E589B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E7F9-7136-4729-9790-DAB31106683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151CB-F10D-4EFB-BFCA-9B25958BA28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9507A-D6E3-4965-93AA-8526F36E98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F982-D267-4779-8469-EC841831C5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0411B-A200-4AFF-BA26-1F194A0AAF5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C99C-0BC0-42AA-9F1F-9BB302C3E9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1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834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BEB8A-3890-45E8-8BD6-C0CEBAFCEC4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0575-11D4-4872-8875-969D8E0689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ECCF-A903-45D7-8747-2DBF1B88B4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76E4-129B-44B0-B811-5D1BFE6250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907A-2375-41F9-BAA3-D5668234D4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0425-B8CD-4E0D-93A3-5169570576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5AE4-DB05-4954-BE6C-DB229433F7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7151" y="685800"/>
            <a:ext cx="2846916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85800"/>
            <a:ext cx="8341784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3691-826C-4EF5-A7DA-366B88EE07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1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834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7151" y="685800"/>
            <a:ext cx="2846916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85800"/>
            <a:ext cx="8341784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8E40-9841-4460-81A7-77868A267B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D776-9FEC-46F0-99DD-91080A56D6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70FB-2BEF-4608-BA5C-C6019D9EAA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C8BD-A252-4B4E-AFBC-41AEBA3D9B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56EF-9C13-48AE-94F0-6D234E5759D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5272-0C0F-4E36-A431-8B4EAFD7FE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2167" y="1905001"/>
            <a:ext cx="5579957" cy="41941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9877" y="1905001"/>
            <a:ext cx="5579957" cy="41941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1747-E7F2-426F-80A2-8E58A77754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AD41-CCC4-427F-8057-EA3A7E589B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E7F9-7136-4729-9790-DAB31106683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151CB-F10D-4EFB-BFCA-9B25958BA28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9507A-D6E3-4965-93AA-8526F36E98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F982-D267-4779-8469-EC841831C5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0411B-A200-4AFF-BA26-1F194A0AAF5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C99C-0BC0-42AA-9F1F-9BB302C3E9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1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834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BEB8A-3890-45E8-8BD6-C0CEBAFCEC4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6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6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0575-11D4-4872-8875-969D8E0689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ECCF-A903-45D7-8747-2DBF1B88B4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76E4-129B-44B0-B811-5D1BFE6250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907A-2375-41F9-BAA3-D5668234D4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0425-B8CD-4E0D-93A3-5169570576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5AE4-DB05-4954-BE6C-DB229433F7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7151" y="685800"/>
            <a:ext cx="2846916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85800"/>
            <a:ext cx="8341784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3691-826C-4EF5-A7DA-366B88EE07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1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834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7151" y="685800"/>
            <a:ext cx="2846916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85800"/>
            <a:ext cx="8341784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wipe dir="r"/>
  </p:transition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6"/>
          <p:cNvSpPr/>
          <p:nvPr userDrawn="1"/>
        </p:nvSpPr>
        <p:spPr>
          <a:xfrm>
            <a:off x="8710721" y="538158"/>
            <a:ext cx="1046936" cy="370871"/>
          </a:xfrm>
          <a:prstGeom prst="round2SameRect">
            <a:avLst/>
          </a:prstGeom>
          <a:gradFill flip="none" rotWithShape="1">
            <a:gsLst>
              <a:gs pos="0">
                <a:srgbClr val="FFD85D"/>
              </a:gs>
              <a:gs pos="100000">
                <a:srgbClr val="FFED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练模拟</a:t>
            </a:r>
            <a:endParaRPr lang="zh-CN" altLang="en-US" sz="11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807755" y="874706"/>
            <a:ext cx="864096" cy="0"/>
          </a:xfrm>
          <a:prstGeom prst="line">
            <a:avLst/>
          </a:prstGeom>
          <a:ln w="19050">
            <a:solidFill>
              <a:srgbClr val="FF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0896534" y="507714"/>
            <a:ext cx="12954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8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241540" y="406451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hlinkClick r:id="rId2"/>
          </p:cNvPr>
          <p:cNvSpPr txBox="1"/>
          <p:nvPr userDrawn="1"/>
        </p:nvSpPr>
        <p:spPr>
          <a:xfrm>
            <a:off x="10668115" y="98406"/>
            <a:ext cx="1414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00B050"/>
                </a:solidFill>
              </a:rPr>
              <a:t>@《</a:t>
            </a:r>
            <a:r>
              <a:rPr lang="zh-CN" altLang="en-US" sz="1200" b="1" dirty="0" smtClean="0">
                <a:solidFill>
                  <a:srgbClr val="00B050"/>
                </a:solidFill>
              </a:rPr>
              <a:t>创新设计</a:t>
            </a:r>
            <a:r>
              <a:rPr lang="en-US" altLang="zh-CN" sz="1200" b="1" dirty="0" smtClean="0">
                <a:solidFill>
                  <a:srgbClr val="00B050"/>
                </a:solidFill>
              </a:rPr>
              <a:t>》</a:t>
            </a:r>
            <a:endParaRPr lang="zh-CN" altLang="en-US" sz="1200" b="1" dirty="0">
              <a:solidFill>
                <a:srgbClr val="00B050"/>
              </a:solidFill>
            </a:endParaRPr>
          </a:p>
        </p:txBody>
      </p:sp>
      <p:sp>
        <p:nvSpPr>
          <p:cNvPr id="15" name="燕尾形 14">
            <a:hlinkClick r:id="rId3" action="ppaction://hlinksldjump"/>
          </p:cNvPr>
          <p:cNvSpPr/>
          <p:nvPr userDrawn="1"/>
        </p:nvSpPr>
        <p:spPr>
          <a:xfrm>
            <a:off x="9275297" y="6495790"/>
            <a:ext cx="1254917" cy="31559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对接高考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燕尾形 15">
            <a:hlinkClick r:id="rId4" action="ppaction://hlinksldjump"/>
          </p:cNvPr>
          <p:cNvSpPr/>
          <p:nvPr userDrawn="1"/>
        </p:nvSpPr>
        <p:spPr>
          <a:xfrm>
            <a:off x="7810811" y="6495790"/>
            <a:ext cx="1294353" cy="32549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8E40-9841-4460-81A7-77868A267B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D776-9FEC-46F0-99DD-91080A56D6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70FB-2BEF-4608-BA5C-C6019D9EAA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C8BD-A252-4B4E-AFBC-41AEBA3D9B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56EF-9C13-48AE-94F0-6D234E5759D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5272-0C0F-4E36-A431-8B4EAFD7FE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1747-E7F2-426F-80A2-8E58A77754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AD41-CCC4-427F-8057-EA3A7E589B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E7F9-7136-4729-9790-DAB31106683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151CB-F10D-4EFB-BFCA-9B25958BA28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9507A-D6E3-4965-93AA-8526F36E98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6"/>
          <p:cNvSpPr/>
          <p:nvPr userDrawn="1"/>
        </p:nvSpPr>
        <p:spPr>
          <a:xfrm>
            <a:off x="8710721" y="538158"/>
            <a:ext cx="1046936" cy="370871"/>
          </a:xfrm>
          <a:prstGeom prst="round2SameRect">
            <a:avLst/>
          </a:prstGeom>
          <a:gradFill flip="none" rotWithShape="1">
            <a:gsLst>
              <a:gs pos="0">
                <a:srgbClr val="FFD85D"/>
              </a:gs>
              <a:gs pos="100000">
                <a:srgbClr val="FFED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练模拟</a:t>
            </a:r>
            <a:endParaRPr lang="zh-CN" altLang="en-US" sz="11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807755" y="874706"/>
            <a:ext cx="864096" cy="0"/>
          </a:xfrm>
          <a:prstGeom prst="line">
            <a:avLst/>
          </a:prstGeom>
          <a:ln w="19050">
            <a:solidFill>
              <a:srgbClr val="FF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0896534" y="507714"/>
            <a:ext cx="12954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8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241540" y="406451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hlinkClick r:id="rId2"/>
          </p:cNvPr>
          <p:cNvSpPr txBox="1"/>
          <p:nvPr userDrawn="1"/>
        </p:nvSpPr>
        <p:spPr>
          <a:xfrm>
            <a:off x="10668115" y="98406"/>
            <a:ext cx="1414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00B050"/>
                </a:solidFill>
              </a:rPr>
              <a:t>@《</a:t>
            </a:r>
            <a:r>
              <a:rPr lang="zh-CN" altLang="en-US" sz="1200" b="1" dirty="0" smtClean="0">
                <a:solidFill>
                  <a:srgbClr val="00B050"/>
                </a:solidFill>
              </a:rPr>
              <a:t>创新设计</a:t>
            </a:r>
            <a:r>
              <a:rPr lang="en-US" altLang="zh-CN" sz="1200" b="1" dirty="0" smtClean="0">
                <a:solidFill>
                  <a:srgbClr val="00B050"/>
                </a:solidFill>
              </a:rPr>
              <a:t>》</a:t>
            </a:r>
            <a:endParaRPr lang="zh-CN" altLang="en-US" sz="1200" b="1" dirty="0">
              <a:solidFill>
                <a:srgbClr val="00B050"/>
              </a:solidFill>
            </a:endParaRPr>
          </a:p>
        </p:txBody>
      </p:sp>
      <p:sp>
        <p:nvSpPr>
          <p:cNvPr id="15" name="燕尾形 14">
            <a:hlinkClick r:id="rId3" action="ppaction://hlinksldjump"/>
          </p:cNvPr>
          <p:cNvSpPr/>
          <p:nvPr userDrawn="1"/>
        </p:nvSpPr>
        <p:spPr>
          <a:xfrm>
            <a:off x="9275297" y="6495790"/>
            <a:ext cx="1254917" cy="31559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对接高考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燕尾形 15">
            <a:hlinkClick r:id="rId4" action="ppaction://hlinksldjump"/>
          </p:cNvPr>
          <p:cNvSpPr/>
          <p:nvPr userDrawn="1"/>
        </p:nvSpPr>
        <p:spPr>
          <a:xfrm>
            <a:off x="7810811" y="6495790"/>
            <a:ext cx="1294353" cy="32549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F982-D267-4779-8469-EC841831C5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0411B-A200-4AFF-BA26-1F194A0AAF5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C99C-0BC0-42AA-9F1F-9BB302C3E9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1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834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BEB8A-3890-45E8-8BD6-C0CEBAFCEC4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0575-11D4-4872-8875-969D8E0689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ECCF-A903-45D7-8747-2DBF1B88B4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76E4-129B-44B0-B811-5D1BFE6250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907A-2375-41F9-BAA3-D5668234D4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0425-B8CD-4E0D-93A3-5169570576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5AE4-DB05-4954-BE6C-DB229433F7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7151" y="685800"/>
            <a:ext cx="2846916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85800"/>
            <a:ext cx="8341784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3691-826C-4EF5-A7DA-366B88EE07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6"/>
          <p:cNvSpPr/>
          <p:nvPr userDrawn="1"/>
        </p:nvSpPr>
        <p:spPr>
          <a:xfrm>
            <a:off x="8710721" y="538158"/>
            <a:ext cx="1046936" cy="370871"/>
          </a:xfrm>
          <a:prstGeom prst="round2SameRect">
            <a:avLst/>
          </a:prstGeom>
          <a:gradFill flip="none" rotWithShape="1">
            <a:gsLst>
              <a:gs pos="0">
                <a:srgbClr val="FFD85D"/>
              </a:gs>
              <a:gs pos="100000">
                <a:srgbClr val="FFED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练模拟</a:t>
            </a:r>
            <a:endParaRPr lang="zh-CN" altLang="en-US" sz="11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807755" y="874706"/>
            <a:ext cx="864096" cy="0"/>
          </a:xfrm>
          <a:prstGeom prst="line">
            <a:avLst/>
          </a:prstGeom>
          <a:ln w="19050">
            <a:solidFill>
              <a:srgbClr val="FF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0896534" y="507714"/>
            <a:ext cx="12954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8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241540" y="406451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hlinkClick r:id="rId2"/>
          </p:cNvPr>
          <p:cNvSpPr txBox="1"/>
          <p:nvPr userDrawn="1"/>
        </p:nvSpPr>
        <p:spPr>
          <a:xfrm>
            <a:off x="10668115" y="98406"/>
            <a:ext cx="1414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00B050"/>
                </a:solidFill>
              </a:rPr>
              <a:t>@《</a:t>
            </a:r>
            <a:r>
              <a:rPr lang="zh-CN" altLang="en-US" sz="1200" b="1" dirty="0" smtClean="0">
                <a:solidFill>
                  <a:srgbClr val="00B050"/>
                </a:solidFill>
              </a:rPr>
              <a:t>创新设计</a:t>
            </a:r>
            <a:r>
              <a:rPr lang="en-US" altLang="zh-CN" sz="1200" b="1" dirty="0" smtClean="0">
                <a:solidFill>
                  <a:srgbClr val="00B050"/>
                </a:solidFill>
              </a:rPr>
              <a:t>》</a:t>
            </a:r>
            <a:endParaRPr lang="zh-CN" altLang="en-US" sz="1200" b="1" dirty="0">
              <a:solidFill>
                <a:srgbClr val="00B050"/>
              </a:solidFill>
            </a:endParaRPr>
          </a:p>
        </p:txBody>
      </p:sp>
      <p:sp>
        <p:nvSpPr>
          <p:cNvPr id="15" name="燕尾形 14">
            <a:hlinkClick r:id="rId3" action="ppaction://hlinksldjump"/>
          </p:cNvPr>
          <p:cNvSpPr/>
          <p:nvPr userDrawn="1"/>
        </p:nvSpPr>
        <p:spPr>
          <a:xfrm>
            <a:off x="9275297" y="6495790"/>
            <a:ext cx="1254917" cy="31559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对接高考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燕尾形 15">
            <a:hlinkClick r:id="rId4" action="ppaction://hlinksldjump"/>
          </p:cNvPr>
          <p:cNvSpPr/>
          <p:nvPr userDrawn="1"/>
        </p:nvSpPr>
        <p:spPr>
          <a:xfrm>
            <a:off x="7810811" y="6495790"/>
            <a:ext cx="1294353" cy="32549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F982-D267-4779-8469-EC841831C5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0411B-A200-4AFF-BA26-1F194A0AAF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C99C-0BC0-42AA-9F1F-9BB302C3E9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1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834" y="1981200"/>
            <a:ext cx="5592233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BEB8A-3890-45E8-8BD6-C0CEBAFCEC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0575-11D4-4872-8875-969D8E0689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ECCF-A903-45D7-8747-2DBF1B88B4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3" Type="http://schemas.openxmlformats.org/officeDocument/2006/relationships/theme" Target="../theme/theme10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7" Type="http://schemas.openxmlformats.org/officeDocument/2006/relationships/theme" Target="../theme/theme5.xml"/><Relationship Id="rId16" Type="http://schemas.openxmlformats.org/officeDocument/2006/relationships/image" Target="../media/image1.jpeg"/><Relationship Id="rId15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0.xml"/><Relationship Id="rId8" Type="http://schemas.openxmlformats.org/officeDocument/2006/relationships/slideLayout" Target="../slideLayouts/slideLayout69.xml"/><Relationship Id="rId7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7" Type="http://schemas.openxmlformats.org/officeDocument/2006/relationships/theme" Target="../theme/theme6.xml"/><Relationship Id="rId16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8" Type="http://schemas.openxmlformats.org/officeDocument/2006/relationships/theme" Target="../theme/theme7.xml"/><Relationship Id="rId17" Type="http://schemas.openxmlformats.org/officeDocument/2006/relationships/image" Target="../media/image2.jpeg"/><Relationship Id="rId16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5.xml"/><Relationship Id="rId18" Type="http://schemas.openxmlformats.org/officeDocument/2006/relationships/theme" Target="../theme/theme8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1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79873"/>
          <p:cNvSpPr>
            <a:spLocks noGrp="1" noRot="1"/>
          </p:cNvSpPr>
          <p:nvPr>
            <p:ph type="title"/>
          </p:nvPr>
        </p:nvSpPr>
        <p:spPr>
          <a:xfrm>
            <a:off x="402167" y="609600"/>
            <a:ext cx="11387667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79874"/>
          <p:cNvSpPr>
            <a:spLocks noGrp="1" noRot="1"/>
          </p:cNvSpPr>
          <p:nvPr>
            <p:ph type="body"/>
          </p:nvPr>
        </p:nvSpPr>
        <p:spPr>
          <a:xfrm>
            <a:off x="402167" y="1905001"/>
            <a:ext cx="11387667" cy="419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日期占位符 79875"/>
          <p:cNvSpPr>
            <a:spLocks noGrp="1"/>
          </p:cNvSpPr>
          <p:nvPr>
            <p:ph type="dt" sz="half" idx="2"/>
          </p:nvPr>
        </p:nvSpPr>
        <p:spPr>
          <a:xfrm>
            <a:off x="402167" y="6245225"/>
            <a:ext cx="3052233" cy="476251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865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79877" name="页脚占位符 79876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865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9878" name="灯片编号占位符 79877"/>
          <p:cNvSpPr>
            <a:spLocks noGrp="1"/>
          </p:cNvSpPr>
          <p:nvPr>
            <p:ph type="sldNum" sz="quarter" idx="4"/>
          </p:nvPr>
        </p:nvSpPr>
        <p:spPr>
          <a:xfrm>
            <a:off x="8737601" y="6245225"/>
            <a:ext cx="3052233" cy="476251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865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0" lvl="0" indent="0" algn="ctr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86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lvl="0" indent="-457200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42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90600" lvl="1" indent="-381000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37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524000" lvl="2" indent="-304800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133600" lvl="3" indent="-304800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743200" lvl="4" indent="-304800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800" lvl="5" indent="-304800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400" lvl="6" indent="-304800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572000" lvl="7" indent="-304800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181600" lvl="8" indent="-304800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2192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09600" lvl="1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19200" lvl="2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28800" lvl="3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38400" lvl="4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048000" lvl="5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657600" lvl="6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267200" lvl="7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876800" lvl="8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1638" y="685800"/>
            <a:ext cx="1138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6400" y="1981200"/>
            <a:ext cx="113871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1638" y="6076950"/>
            <a:ext cx="30527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076950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076950"/>
            <a:ext cx="3052763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9CA701CB-D858-4625-9359-E3FAE0DDE92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1638" y="685800"/>
            <a:ext cx="1138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6400" y="1981200"/>
            <a:ext cx="113871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1638" y="6019800"/>
            <a:ext cx="30527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019800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019800"/>
            <a:ext cx="3052763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109D21D1-FADF-4EAC-8B46-186DF0ABAF7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1638" y="685800"/>
            <a:ext cx="1138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6400" y="1981200"/>
            <a:ext cx="113871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1638" y="6076950"/>
            <a:ext cx="30527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076950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076950"/>
            <a:ext cx="3052763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9CA701CB-D858-4625-9359-E3FAE0DDE92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1638" y="685800"/>
            <a:ext cx="1138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6400" y="1981200"/>
            <a:ext cx="113871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1638" y="6019800"/>
            <a:ext cx="30527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019800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019800"/>
            <a:ext cx="3052763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transition>
    <p:wipe dir="r"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109D21D1-FADF-4EAC-8B46-186DF0ABAF7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1638" y="685800"/>
            <a:ext cx="1138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6400" y="1981200"/>
            <a:ext cx="113871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1638" y="6076950"/>
            <a:ext cx="30527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076950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076950"/>
            <a:ext cx="3052763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9CA701CB-D858-4625-9359-E3FAE0DDE92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1638" y="685800"/>
            <a:ext cx="11388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6400" y="1981200"/>
            <a:ext cx="113871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1638" y="6019800"/>
            <a:ext cx="305276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019800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019800"/>
            <a:ext cx="3052763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ransition>
    <p:wipe dir="r"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109D21D1-FADF-4EAC-8B46-186DF0ABAF7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3.xml"/><Relationship Id="rId4" Type="http://schemas.openxmlformats.org/officeDocument/2006/relationships/image" Target="../media/image6.jpe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3.xml"/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3.xml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53.xml"/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自创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28" y="-27384"/>
            <a:ext cx="1223877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" name="Text Box 6"/>
          <p:cNvSpPr txBox="1"/>
          <p:nvPr/>
        </p:nvSpPr>
        <p:spPr>
          <a:xfrm>
            <a:off x="-2538" y="1672154"/>
            <a:ext cx="11749062" cy="31085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</a:t>
            </a:r>
            <a:r>
              <a:rPr lang="zh-CN" altLang="en-US" sz="6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  <a:sym typeface="+mn-ea"/>
              </a:rPr>
              <a:t> </a:t>
            </a:r>
            <a:r>
              <a:rPr lang="zh-CN" altLang="en-US" sz="4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  <a:sym typeface="+mn-ea"/>
              </a:rPr>
              <a:t>单元三：中华文明的曲折与繁荣</a:t>
            </a:r>
            <a:endParaRPr lang="zh-CN" altLang="en-US" sz="4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j-ea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  <a:sym typeface="+mn-ea"/>
              </a:rPr>
              <a:t>                     ——魏晋隋唐两宋文化</a:t>
            </a:r>
            <a:endParaRPr lang="en-US" altLang="zh-CN" sz="4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j-ea"/>
              <a:sym typeface="+mn-ea"/>
            </a:endParaRPr>
          </a:p>
          <a:p>
            <a:pPr algn="r">
              <a:spcBef>
                <a:spcPct val="50000"/>
              </a:spcBef>
            </a:pPr>
            <a:r>
              <a:rPr lang="zh-CN" altLang="en-US" sz="4400" b="1" kern="100" dirty="0" smtClean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历史园地一轮复习资料编写组</a:t>
            </a:r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·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杨磊</a:t>
            </a:r>
            <a:endParaRPr lang="zh-CN" altLang="en-US" sz="2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5123" name="Picture 3" descr="C:\Users\Administrator\Desktop\06b3b0c7ec63cf1b9a351d999472f0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" y="1614170"/>
            <a:ext cx="2618740" cy="201739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文本框 2"/>
          <p:cNvSpPr txBox="1"/>
          <p:nvPr/>
        </p:nvSpPr>
        <p:spPr>
          <a:xfrm>
            <a:off x="7601585" y="190500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4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  <p:bldLst>
      <p:bldP spid="4097" grpId="0"/>
      <p:bldP spid="4097" grpId="1"/>
      <p:bldP spid="4097" grpId="2"/>
      <p:bldP spid="4097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" descr="textimag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9336" y="3588957"/>
            <a:ext cx="5294909" cy="2823951"/>
          </a:xfrm>
          <a:prstGeom prst="rect">
            <a:avLst/>
          </a:prstGeom>
        </p:spPr>
      </p:pic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3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841" y="1228924"/>
            <a:ext cx="11412000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一、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魏晋隋</a:t>
            </a:r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唐两宋思想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1910" y="706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3205" y="2002578"/>
            <a:ext cx="11638258" cy="1815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5.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南宋陆九渊的心学</a:t>
            </a:r>
            <a:endParaRPr lang="zh-CN" altLang="en-US" sz="28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en-US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1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）宇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宙观：“心”是宇宙万物的本原，“心”就是“理”；强调“宇宙便是吾心，吾心即是真理”。</a:t>
            </a:r>
            <a:endParaRPr lang="zh-CN" altLang="en-US" sz="28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en-US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2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）认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识论：只需内心反省就可得到天理。</a:t>
            </a:r>
            <a:endParaRPr lang="zh-CN" altLang="en-US" sz="28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1682" y="4293266"/>
            <a:ext cx="5868275" cy="1415335"/>
          </a:xfrm>
          <a:prstGeom prst="rect">
            <a:avLst/>
          </a:prstGeom>
          <a:ln w="28575">
            <a:solidFill>
              <a:srgbClr val="000000"/>
            </a:solidFill>
            <a:prstDash val="lgDash"/>
          </a:ln>
        </p:spPr>
        <p:txBody>
          <a:bodyPr wrap="square" lIns="121870" tIns="60934" rIns="121870" bIns="60934">
            <a:spAutoFit/>
          </a:bodyPr>
          <a:lstStyle/>
          <a:p>
            <a:pPr algn="just"/>
            <a:r>
              <a:rPr lang="en-US" altLang="zh-CN" sz="2800" kern="100" dirty="0" smtClean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【</a:t>
            </a:r>
            <a:r>
              <a:rPr lang="zh-CN" altLang="en-US" sz="2800" kern="100" dirty="0" smtClean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误区警示</a:t>
            </a:r>
            <a:r>
              <a:rPr lang="en-US" altLang="zh-CN" sz="2800" kern="100" dirty="0" smtClean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】</a:t>
            </a:r>
            <a:r>
              <a:rPr lang="zh-CN" altLang="en-US" sz="28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理学和心学并不是并列的关系</a:t>
            </a:r>
            <a:r>
              <a:rPr lang="en-US" altLang="zh-CN" sz="28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,</a:t>
            </a:r>
            <a:r>
              <a:rPr lang="zh-CN" altLang="en-US" sz="28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而是从属关系</a:t>
            </a:r>
            <a:r>
              <a:rPr lang="en-US" altLang="zh-CN" sz="28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,</a:t>
            </a:r>
            <a:r>
              <a:rPr lang="zh-CN" altLang="en-US" sz="28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心学是理学</a:t>
            </a:r>
            <a:br>
              <a:rPr lang="zh-CN" altLang="en-US" sz="28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</a:br>
            <a:r>
              <a:rPr lang="zh-CN" altLang="en-US" sz="28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的一个流派</a:t>
            </a:r>
            <a:r>
              <a:rPr lang="en-US" altLang="zh-CN" sz="28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,</a:t>
            </a:r>
            <a:r>
              <a:rPr lang="zh-CN" altLang="en-US" sz="28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与之并列的是程朱理学。</a:t>
            </a:r>
            <a:endParaRPr lang="zh-CN" altLang="en-US" sz="2800" kern="100" dirty="0">
              <a:solidFill>
                <a:schemeClr val="tx2">
                  <a:lumMod val="50000"/>
                </a:schemeClr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841" y="1228924"/>
            <a:ext cx="11412000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一、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魏晋隋</a:t>
            </a:r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唐两宋思想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1910" y="706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11" name="Picture 2" descr="S1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106" y="3855392"/>
            <a:ext cx="6416833" cy="300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243205" y="1686124"/>
            <a:ext cx="115586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</a:t>
            </a:r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宋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明理学</a:t>
            </a:r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的社会影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响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(1)积极: 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宋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明理学重视个人主观意志力量，注重气节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、品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德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，讲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求自我节制、发奋立志，强调人的社会责任和历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史使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命，对塑造个人与中华民族性格起到了积极作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用。</a:t>
            </a:r>
            <a:endParaRPr lang="en-US" altLang="zh-CN" sz="24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(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2)消极: 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宋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明理学进一步用三纲五常维系专制统治，压抑、扼杀人们的自然欲求，更加适应了统治者统治的需要,抑制了思想的自由发展。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 dirty="0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 dirty="0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841" y="1228924"/>
            <a:ext cx="4963209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二</a:t>
            </a: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、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魏晋隋</a:t>
            </a:r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唐两宋的科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技文化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1910" y="706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9841" y="1829266"/>
            <a:ext cx="46393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1.</a:t>
            </a:r>
            <a:r>
              <a:rPr lang="zh-CN" altLang="en-US" sz="2800" kern="1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四大发明</a:t>
            </a:r>
            <a:endParaRPr lang="zh-CN" altLang="zh-CN" sz="2800" kern="1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496584" y="2490963"/>
          <a:ext cx="11131536" cy="3631391"/>
        </p:xfrm>
        <a:graphic>
          <a:graphicData uri="http://schemas.openxmlformats.org/drawingml/2006/table">
            <a:tbl>
              <a:tblPr/>
              <a:tblGrid>
                <a:gridCol w="1358342"/>
                <a:gridCol w="9773194"/>
              </a:tblGrid>
              <a:tr h="39489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项目</a:t>
                      </a:r>
                      <a:endParaRPr lang="zh-CN" sz="2400" kern="100" baseline="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24255" marR="24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成就</a:t>
                      </a:r>
                      <a:endParaRPr lang="zh-CN" sz="2400" kern="100" baseline="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24255" marR="24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45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造纸术</a:t>
                      </a:r>
                      <a:endParaRPr lang="zh-CN" sz="2400" kern="100" baseline="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24255" marR="24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b="0" i="0" u="none" kern="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魏晋南北朝时期：造纸技术进步明显，纸逐渐取代简牍成为最主要的书写材料。</a:t>
                      </a:r>
                      <a:endParaRPr lang="en-US" altLang="zh-CN" sz="2400" b="0" i="0" u="none" kern="100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华文细黑"/>
                        <a:cs typeface="Times New Roman" panose="02020603050405020304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b="0" i="0" u="none" kern="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唐朝：</a:t>
                      </a:r>
                      <a:r>
                        <a:rPr lang="en-US" altLang="zh-CN" sz="2400" b="0" i="0" u="none" kern="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751</a:t>
                      </a:r>
                      <a:r>
                        <a:rPr lang="zh-CN" altLang="en-US" sz="2400" b="0" i="0" u="none" kern="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年与大食发生战争，造纸工匠被大食俘虏，造纸术因而传入阿拉伯，随后又传入欧洲和北非。</a:t>
                      </a:r>
                      <a:endParaRPr lang="zh-CN" sz="2400" b="0" i="0" u="none" kern="1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华文细黑"/>
                        <a:cs typeface="Times New Roman" panose="02020603050405020304"/>
                      </a:endParaRPr>
                    </a:p>
                  </a:txBody>
                  <a:tcPr marL="24255" marR="24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3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印刷术</a:t>
                      </a:r>
                      <a:endParaRPr lang="zh-CN" sz="2400" kern="100" baseline="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24255" marR="24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400" kern="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隋唐</a:t>
                      </a:r>
                      <a:r>
                        <a:rPr lang="zh-CN" altLang="en-US" sz="2400" kern="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之际：</a:t>
                      </a:r>
                      <a:r>
                        <a:rPr lang="zh-CN" sz="2400" kern="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出现雕版印刷术；</a:t>
                      </a:r>
                      <a:r>
                        <a:rPr lang="en-US" altLang="zh-CN" sz="2400" kern="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《 </a:t>
                      </a:r>
                      <a:r>
                        <a:rPr lang="en-US" altLang="zh-CN" sz="2400" u="sng" kern="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                          </a:t>
                      </a:r>
                      <a:r>
                        <a:rPr lang="en-US" altLang="zh-CN" sz="2400" kern="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》</a:t>
                      </a:r>
                      <a:r>
                        <a:rPr lang="zh-CN" altLang="en-US" sz="2400" kern="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是迄今所知世界上最早的有明确刊印日期的印刷品。</a:t>
                      </a:r>
                      <a:endParaRPr lang="en-US" altLang="zh-CN" sz="2400" kern="100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华文细黑"/>
                        <a:cs typeface="Times New Roman" panose="02020603050405020304"/>
                      </a:endParaRPr>
                    </a:p>
                    <a:p>
                      <a:pPr marL="7175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kern="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宋代：雕版印刷的黄金时代，人们已经使用彩色套印技术；北宋平民毕昇发明胶泥活字印刷术。</a:t>
                      </a:r>
                      <a:endParaRPr lang="zh-CN" altLang="en-US" sz="2400" kern="100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华文细黑"/>
                        <a:cs typeface="Times New Roman" panose="02020603050405020304"/>
                      </a:endParaRPr>
                    </a:p>
                  </a:txBody>
                  <a:tcPr marL="24255" marR="24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6312761" y="452486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 smtClean="0">
                <a:solidFill>
                  <a:srgbClr val="C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金刚经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/>
              <a:ea typeface="华文细黑"/>
              <a:cs typeface="Times New Roman" panose="02020603050405020304"/>
            </a:endParaRPr>
          </a:p>
        </p:txBody>
      </p:sp>
      <p:sp>
        <p:nvSpPr>
          <p:cNvPr id="5" name="矩形标注 4"/>
          <p:cNvSpPr/>
          <p:nvPr/>
        </p:nvSpPr>
        <p:spPr bwMode="auto">
          <a:xfrm>
            <a:off x="5265011" y="1116965"/>
            <a:ext cx="6809935" cy="1209382"/>
          </a:xfrm>
          <a:prstGeom prst="wedgeRectCallout">
            <a:avLst>
              <a:gd name="adj1" fmla="val -70192"/>
              <a:gd name="adj2" fmla="val 3858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误区警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示：</a:t>
            </a: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印</a:t>
            </a:r>
            <a:r>
              <a:rPr lang="zh-CN" altLang="en-US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刷术、雕版印刷术和活字印刷术是不同的科技概念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印刷术是二者的统称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雕版印刷术是隋唐之际的发明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活字印刷术宋代才出现</a:t>
            </a: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 dirty="0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 dirty="0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841" y="1228924"/>
            <a:ext cx="4963209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二</a:t>
            </a: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、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魏晋隋</a:t>
            </a:r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唐两宋的科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技文化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1910" y="706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9841" y="1829266"/>
            <a:ext cx="46393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1.</a:t>
            </a:r>
            <a:r>
              <a:rPr lang="zh-CN" altLang="en-US" sz="2800" kern="10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四大发明</a:t>
            </a:r>
            <a:endParaRPr lang="zh-CN" altLang="zh-CN" sz="2800" kern="1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496584" y="2490961"/>
          <a:ext cx="11131536" cy="1684421"/>
        </p:xfrm>
        <a:graphic>
          <a:graphicData uri="http://schemas.openxmlformats.org/drawingml/2006/table">
            <a:tbl>
              <a:tblPr/>
              <a:tblGrid>
                <a:gridCol w="1358342"/>
                <a:gridCol w="9773194"/>
              </a:tblGrid>
              <a:tr h="34849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项目</a:t>
                      </a:r>
                      <a:endParaRPr lang="zh-CN" sz="2400" kern="100" baseline="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24255" marR="24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成就</a:t>
                      </a:r>
                      <a:endParaRPr lang="zh-CN" sz="2400" kern="100" baseline="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24255" marR="24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02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baseline="0" dirty="0" smtClean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/>
                        </a:rPr>
                        <a:t>火药</a:t>
                      </a:r>
                      <a:endParaRPr lang="zh-CN" sz="2400" kern="100" baseline="0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24255" marR="24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/>
                          <a:cs typeface="Times New Roman" panose="02020603050405020304"/>
                        </a:rPr>
                        <a:t>唐末开始用于</a:t>
                      </a:r>
                      <a:r>
                        <a:rPr lang="en-US" altLang="zh-CN" sz="2400" u="sng" kern="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/>
                          <a:cs typeface="Times New Roman" panose="02020603050405020304"/>
                        </a:rPr>
                        <a:t>         </a:t>
                      </a:r>
                      <a:r>
                        <a:rPr lang="zh-CN" altLang="zh-CN" sz="2400" kern="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/>
                          <a:cs typeface="Times New Roman" panose="02020603050405020304"/>
                        </a:rPr>
                        <a:t>；</a:t>
                      </a:r>
                      <a:endParaRPr lang="en-US" altLang="zh-CN" sz="2400" kern="10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华文细黑"/>
                        <a:cs typeface="Times New Roman" panose="02020603050405020304"/>
                      </a:endParaRPr>
                    </a:p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400" kern="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/>
                          <a:cs typeface="Times New Roman" panose="02020603050405020304"/>
                        </a:rPr>
                        <a:t>宋朝为抵御辽、西夏和金的进攻，军事上广泛使用火药</a:t>
                      </a:r>
                      <a:r>
                        <a:rPr lang="zh-CN" altLang="en-US" sz="2400" kern="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/>
                          <a:cs typeface="Times New Roman" panose="02020603050405020304"/>
                        </a:rPr>
                        <a:t>。</a:t>
                      </a:r>
                      <a:endParaRPr lang="zh-CN" sz="2400" kern="1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华文细黑"/>
                        <a:cs typeface="Times New Roman" panose="02020603050405020304"/>
                      </a:endParaRPr>
                    </a:p>
                  </a:txBody>
                  <a:tcPr marL="24255" marR="24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4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/>
                          <a:cs typeface="Times New Roman" panose="02020603050405020304"/>
                        </a:rPr>
                        <a:t>指南针</a:t>
                      </a:r>
                      <a:endParaRPr lang="zh-CN" sz="2400" kern="1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华文细黑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/>
                          <a:cs typeface="Times New Roman" panose="02020603050405020304"/>
                        </a:rPr>
                        <a:t>北宋时，指南针应用于航海</a:t>
                      </a:r>
                      <a:endParaRPr lang="zh-CN" sz="2400" kern="1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华文细黑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3738324" y="272755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军事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/>
              <a:ea typeface="华文细黑"/>
              <a:cs typeface="Times New Roman" panose="020206030504050203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3205" y="4265304"/>
            <a:ext cx="115586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农业：</a:t>
            </a:r>
            <a:r>
              <a:rPr lang="zh-CN" altLang="en-US" sz="28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北魏贾思勰</a:t>
            </a:r>
            <a:r>
              <a:rPr lang="en-US" altLang="zh-CN" sz="28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《</a:t>
            </a:r>
            <a:r>
              <a:rPr lang="zh-CN" altLang="en-US" sz="28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齐民要术</a:t>
            </a:r>
            <a:r>
              <a:rPr lang="en-US" altLang="zh-CN" sz="28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》</a:t>
            </a:r>
            <a:r>
              <a:rPr lang="zh-CN" altLang="en-US" sz="28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：我</a:t>
            </a:r>
            <a:r>
              <a:rPr lang="zh-CN" altLang="en-US" sz="28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国现存最早、最完整、最系</a:t>
            </a:r>
            <a:r>
              <a:rPr lang="zh-CN" altLang="en-US" sz="28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统的</a:t>
            </a:r>
            <a:r>
              <a:rPr lang="zh-CN" altLang="en-US" sz="28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古代农业科学著作。主要记录东汉以后五百多年间，特别是北朝时期黄河中下游的农业生产经验</a:t>
            </a:r>
            <a:r>
              <a:rPr lang="zh-CN" altLang="en-US" sz="28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。</a:t>
            </a:r>
            <a:endParaRPr lang="en-US" altLang="zh-CN" sz="28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0323" y="5650299"/>
            <a:ext cx="10708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背景：黄河流域出现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民族交融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高潮；北魏孝文帝改革促进了鲜卑族由游牧文明向农耕文明的转变；黄河流域农业生产的恢复发展</a:t>
            </a:r>
            <a:endParaRPr lang="zh-CN" altLang="en-US" sz="105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 dirty="0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 dirty="0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841" y="1228924"/>
            <a:ext cx="11412000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二</a:t>
            </a: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、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魏晋隋</a:t>
            </a:r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唐两宋的科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技文化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1910" y="706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64494" y="2002578"/>
            <a:ext cx="117963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文学</a:t>
            </a: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800" kern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）魏晋南北朝，出现</a:t>
            </a:r>
            <a:r>
              <a:rPr lang="en-US" altLang="zh-CN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搜神记</a:t>
            </a:r>
            <a:r>
              <a:rPr lang="en-US" altLang="zh-CN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等志怪小说。</a:t>
            </a:r>
            <a:endParaRPr lang="en-US" altLang="zh-CN" sz="2800" kern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zh-CN" altLang="en-US" sz="28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）唐代</a:t>
            </a: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出现情节离奇的短篇小说</a:t>
            </a:r>
            <a:r>
              <a:rPr lang="zh-CN" altLang="en-US" sz="2800" kern="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传奇</a:t>
            </a: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，并且出现诗的另种形式</a:t>
            </a:r>
            <a:r>
              <a:rPr lang="en-US" altLang="zh-CN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kern="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词</a:t>
            </a: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kern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唐</a:t>
            </a:r>
            <a:r>
              <a:rPr lang="zh-CN" altLang="en-US" sz="28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代同时也是中国古典</a:t>
            </a:r>
            <a:r>
              <a:rPr lang="zh-CN" altLang="en-US" sz="2800" kern="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诗歌</a:t>
            </a:r>
            <a:r>
              <a:rPr lang="zh-CN" altLang="en-US" sz="28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发展的鼎盛时期</a:t>
            </a: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</a:t>
            </a:r>
            <a:r>
              <a:rPr lang="zh-CN" altLang="en-US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前期大多诗歌开朗、奔放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，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刚健清新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；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后期主要反映社会现</a:t>
            </a: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实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，</a:t>
            </a:r>
            <a:r>
              <a:rPr lang="zh-CN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具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有强烈的责任感。</a:t>
            </a:r>
            <a:endParaRPr lang="en-US" altLang="zh-CN" sz="2400" kern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Aft>
                <a:spcPts val="0"/>
              </a:spcAft>
            </a:pP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成</a:t>
            </a:r>
            <a:r>
              <a:rPr lang="zh-CN" altLang="en-US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就：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浪漫主义诗人李白有“诗仙”的美誉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现实主义诗人杜甫则有“诗圣”的美誉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,“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三吏”“三别”是其代表作。</a:t>
            </a:r>
            <a:endParaRPr lang="en-US" altLang="zh-CN" sz="2400" kern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ts val="1200"/>
              </a:spcBef>
            </a:pP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）宋</a:t>
            </a:r>
            <a:r>
              <a:rPr lang="zh-CN" altLang="en-US" sz="28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代，词的形</a:t>
            </a: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式受</a:t>
            </a:r>
            <a:r>
              <a:rPr lang="zh-CN" altLang="en-US" sz="28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欢</a:t>
            </a: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迎。</a:t>
            </a:r>
            <a:endParaRPr lang="en-US" altLang="zh-CN" sz="2800" kern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代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表作家：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a.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婉约派：柳永、女词人李清照。  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b.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豪放派：苏轼、辛弃疾等</a:t>
            </a:r>
            <a:r>
              <a:rPr lang="zh-CN" altLang="en-US" sz="28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en-US" sz="2800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3204" y="2002578"/>
            <a:ext cx="11777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书法：</a:t>
            </a:r>
            <a:r>
              <a:rPr lang="zh-CN" altLang="en-US" sz="28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魏</a:t>
            </a: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晋前处于自发阶段，魏晋以后进入自觉阶段。</a:t>
            </a:r>
            <a:endParaRPr lang="en-US" altLang="zh-CN" sz="2800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841" y="1228924"/>
            <a:ext cx="11412000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二</a:t>
            </a: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、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魏晋隋</a:t>
            </a:r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唐两宋的科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技文化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1910" y="706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89841" y="3068332"/>
          <a:ext cx="11159396" cy="291580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051425"/>
                <a:gridCol w="5547401"/>
                <a:gridCol w="4560570"/>
              </a:tblGrid>
              <a:tr h="489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字体</a:t>
                      </a:r>
                      <a:endParaRPr lang="zh-CN" sz="2400" i="0" u="non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特　　征</a:t>
                      </a:r>
                      <a:endParaRPr lang="zh-CN" sz="2400" i="0" u="non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代　　表</a:t>
                      </a:r>
                      <a:endParaRPr lang="zh-CN" sz="2400" i="0" u="non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  <a:tr h="808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i="0" u="non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楷书</a:t>
                      </a:r>
                      <a:endParaRPr lang="zh-CN" sz="2400" i="0" u="non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笔画详</a:t>
                      </a:r>
                      <a:r>
                        <a:rPr lang="zh-CN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备</a:t>
                      </a:r>
                      <a:r>
                        <a:rPr lang="zh-CN" altLang="en-US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，</a:t>
                      </a:r>
                      <a:r>
                        <a:rPr lang="zh-CN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结</a:t>
                      </a: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构形体严</a:t>
                      </a:r>
                      <a:r>
                        <a:rPr lang="zh-CN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整</a:t>
                      </a:r>
                      <a:r>
                        <a:rPr lang="zh-CN" altLang="en-US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，</a:t>
                      </a:r>
                      <a:r>
                        <a:rPr lang="zh-CN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实</a:t>
                      </a: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用价值高</a:t>
                      </a:r>
                      <a:endParaRPr lang="zh-CN" sz="2400" i="0" u="none" dirty="0">
                        <a:solidFill>
                          <a:srgbClr val="000000"/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魏晋钟繇、</a:t>
                      </a: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华文细黑" panose="02010600040101010101" charset="-122"/>
                          <a:ea typeface="华文细黑" panose="02010600040101010101" charset="-122"/>
                        </a:rPr>
                        <a:t>王羲</a:t>
                      </a:r>
                      <a:r>
                        <a:rPr lang="zh-CN" sz="2400" i="0" u="none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华文细黑" panose="02010600040101010101" charset="-122"/>
                          <a:ea typeface="华文细黑" panose="02010600040101010101" charset="-122"/>
                        </a:rPr>
                        <a:t>之</a:t>
                      </a:r>
                      <a:r>
                        <a:rPr lang="zh-CN" altLang="en-US" sz="2400" i="0" u="none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华文细黑" panose="02010600040101010101" charset="-122"/>
                          <a:ea typeface="华文细黑" panose="02010600040101010101" charset="-122"/>
                        </a:rPr>
                        <a:t>，</a:t>
                      </a:r>
                      <a:r>
                        <a:rPr lang="zh-CN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唐</a:t>
                      </a: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代欧阳询、颜真卿、柳公权等</a:t>
                      </a:r>
                      <a:endParaRPr lang="zh-CN" sz="2400" i="0" u="none" dirty="0">
                        <a:solidFill>
                          <a:srgbClr val="000000"/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  <a:tr h="808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i="0" u="non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草书</a:t>
                      </a:r>
                      <a:endParaRPr lang="zh-CN" sz="2400" i="0" u="non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笔画简</a:t>
                      </a:r>
                      <a:r>
                        <a:rPr lang="zh-CN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约</a:t>
                      </a:r>
                      <a:r>
                        <a:rPr lang="zh-CN" altLang="en-US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，</a:t>
                      </a:r>
                      <a:r>
                        <a:rPr lang="zh-CN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勾</a:t>
                      </a: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连不</a:t>
                      </a:r>
                      <a:r>
                        <a:rPr lang="zh-CN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断</a:t>
                      </a:r>
                      <a:r>
                        <a:rPr lang="zh-CN" altLang="en-US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，</a:t>
                      </a:r>
                      <a:r>
                        <a:rPr lang="zh-CN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线</a:t>
                      </a: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条流畅纵</a:t>
                      </a:r>
                      <a:r>
                        <a:rPr lang="zh-CN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情</a:t>
                      </a:r>
                      <a:r>
                        <a:rPr lang="zh-CN" altLang="en-US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，</a:t>
                      </a:r>
                      <a:r>
                        <a:rPr lang="zh-CN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审</a:t>
                      </a: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美价值高</a:t>
                      </a:r>
                      <a:endParaRPr lang="zh-CN" sz="2400" i="0" u="none" dirty="0">
                        <a:solidFill>
                          <a:srgbClr val="000000"/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东晋王羲之、王献</a:t>
                      </a:r>
                      <a:r>
                        <a:rPr lang="zh-CN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之</a:t>
                      </a:r>
                      <a:r>
                        <a:rPr lang="zh-CN" altLang="en-US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，</a:t>
                      </a:r>
                      <a:r>
                        <a:rPr lang="zh-CN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唐</a:t>
                      </a: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朝</a:t>
                      </a: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华文细黑" panose="02010600040101010101" charset="-122"/>
                          <a:ea typeface="华文细黑" panose="02010600040101010101" charset="-122"/>
                        </a:rPr>
                        <a:t>张旭</a:t>
                      </a: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、怀素等</a:t>
                      </a:r>
                      <a:endParaRPr lang="zh-CN" sz="2400" i="0" u="none" dirty="0">
                        <a:solidFill>
                          <a:srgbClr val="000000"/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  <a:tr h="808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行书</a:t>
                      </a:r>
                      <a:endParaRPr lang="zh-CN" sz="2400" i="0" u="non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兼具楷书的规矩和草书的放</a:t>
                      </a:r>
                      <a:r>
                        <a:rPr lang="zh-CN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纵</a:t>
                      </a:r>
                      <a:r>
                        <a:rPr lang="zh-CN" altLang="en-US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，</a:t>
                      </a:r>
                      <a:r>
                        <a:rPr lang="zh-CN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既</a:t>
                      </a: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有审美价</a:t>
                      </a:r>
                      <a:r>
                        <a:rPr lang="zh-CN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值</a:t>
                      </a:r>
                      <a:r>
                        <a:rPr lang="zh-CN" altLang="en-US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，</a:t>
                      </a:r>
                      <a:r>
                        <a:rPr lang="zh-CN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又</a:t>
                      </a: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有实用价值</a:t>
                      </a:r>
                      <a:r>
                        <a:rPr lang="en-US" sz="2400" i="0" u="none" dirty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,</a:t>
                      </a: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雅俗共赏</a:t>
                      </a:r>
                      <a:endParaRPr lang="zh-CN" sz="2400" i="0" u="none" dirty="0">
                        <a:solidFill>
                          <a:srgbClr val="000000"/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i="0" u="none" dirty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东晋王羲之、唐朝颜真</a:t>
                      </a:r>
                      <a:r>
                        <a:rPr lang="zh-CN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卿</a:t>
                      </a:r>
                      <a:r>
                        <a:rPr lang="zh-CN" altLang="en-US" sz="2400" i="0" u="none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</a:rPr>
                        <a:t>、北宋苏轼</a:t>
                      </a:r>
                      <a:endParaRPr lang="zh-CN" sz="2400" i="0" u="none" dirty="0">
                        <a:solidFill>
                          <a:srgbClr val="000000"/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3204" y="2002578"/>
            <a:ext cx="117773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绘画</a:t>
            </a:r>
            <a:endParaRPr lang="en-US" altLang="zh-CN" sz="2800" kern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Aft>
                <a:spcPts val="0"/>
              </a:spcAft>
            </a:pPr>
            <a:endParaRPr lang="en-US" altLang="zh-CN" sz="2800" kern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841" y="1228924"/>
            <a:ext cx="11412000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en-US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二</a:t>
            </a: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、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魏晋隋</a:t>
            </a:r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唐两宋的科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技文化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1910" y="706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57592" y="2785897"/>
          <a:ext cx="11144249" cy="352031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34725"/>
                <a:gridCol w="3821894"/>
                <a:gridCol w="6387630"/>
              </a:tblGrid>
              <a:tr h="43347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i="0" u="none" kern="1200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  <a:cs typeface="+mn-cs"/>
                        </a:rPr>
                        <a:t>时期</a:t>
                      </a:r>
                      <a:endParaRPr lang="zh-CN" altLang="en-US" sz="2400" i="0" u="none" kern="1200" dirty="0">
                        <a:solidFill>
                          <a:srgbClr val="000000"/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i="0" u="none" kern="1200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  <a:cs typeface="+mn-cs"/>
                        </a:rPr>
                        <a:t>特征</a:t>
                      </a:r>
                      <a:endParaRPr lang="zh-CN" altLang="en-US" sz="2400" i="0" u="none" kern="1200" dirty="0">
                        <a:solidFill>
                          <a:srgbClr val="000000"/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i="0" u="none" kern="1200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  <a:cs typeface="+mn-cs"/>
                        </a:rPr>
                        <a:t>代表</a:t>
                      </a:r>
                      <a:endParaRPr lang="zh-CN" altLang="en-US" sz="2400" i="0" u="none" kern="1200" dirty="0">
                        <a:solidFill>
                          <a:srgbClr val="000000"/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+mn-cs"/>
                      </a:endParaRPr>
                    </a:p>
                  </a:txBody>
                  <a:tcPr anchor="ctr"/>
                </a:tc>
              </a:tr>
              <a:tr h="7802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i="0" u="none" kern="1200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  <a:cs typeface="+mn-cs"/>
                        </a:rPr>
                        <a:t>魏晋时期</a:t>
                      </a:r>
                      <a:endParaRPr lang="zh-CN" altLang="en-US" sz="2400" i="0" u="none" kern="1200" dirty="0">
                        <a:solidFill>
                          <a:srgbClr val="000000"/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i="0" u="none" kern="1200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  <a:cs typeface="+mn-cs"/>
                        </a:rPr>
                        <a:t>士大夫画家总结出许多精辟的绘画理论</a:t>
                      </a:r>
                      <a:endParaRPr lang="zh-CN" altLang="en-US" sz="2400" i="0" u="none" kern="1200" dirty="0">
                        <a:solidFill>
                          <a:srgbClr val="000000"/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i="0" u="none" kern="1200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  <a:cs typeface="+mn-cs"/>
                        </a:rPr>
                        <a:t>东晋顾恺之《女史箴图》和《洛神赋图》</a:t>
                      </a:r>
                      <a:r>
                        <a:rPr lang="zh-CN" altLang="en-US" sz="2400" i="0" u="none" kern="1200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  <a:cs typeface="+mn-cs"/>
                        </a:rPr>
                        <a:t>，并注重“以形写神”</a:t>
                      </a:r>
                      <a:endParaRPr lang="zh-CN" altLang="en-US" sz="2400" i="0" u="none" kern="1200" dirty="0">
                        <a:solidFill>
                          <a:srgbClr val="000000"/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+mn-cs"/>
                      </a:endParaRPr>
                    </a:p>
                  </a:txBody>
                  <a:tcPr anchor="ctr"/>
                </a:tc>
              </a:tr>
              <a:tr h="9390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i="0" u="none" kern="1200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  <a:cs typeface="+mn-cs"/>
                        </a:rPr>
                        <a:t>隋唐时期</a:t>
                      </a:r>
                      <a:endParaRPr lang="zh-CN" altLang="en-US" sz="2400" i="0" u="none" kern="1200" dirty="0">
                        <a:solidFill>
                          <a:srgbClr val="000000"/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i="0" u="none" kern="1200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  <a:cs typeface="+mn-cs"/>
                        </a:rPr>
                        <a:t>吸取印度、波斯等外来美术风格</a:t>
                      </a:r>
                      <a:endParaRPr lang="zh-CN" altLang="en-US" sz="2400" i="0" u="none" kern="1200" dirty="0">
                        <a:solidFill>
                          <a:srgbClr val="000000"/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i="0" u="none" kern="1200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  <a:cs typeface="+mn-cs"/>
                        </a:rPr>
                        <a:t>隋代展子虔《游春图》、</a:t>
                      </a:r>
                      <a:endParaRPr lang="en-US" altLang="zh-CN" sz="2400" i="0" u="none" kern="1200" dirty="0" smtClean="0">
                        <a:solidFill>
                          <a:srgbClr val="000000"/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+mn-cs"/>
                      </a:endParaRPr>
                    </a:p>
                    <a:p>
                      <a:pPr algn="ctr"/>
                      <a:r>
                        <a:rPr lang="zh-CN" altLang="zh-CN" sz="2400" i="0" u="none" kern="1200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  <a:cs typeface="+mn-cs"/>
                        </a:rPr>
                        <a:t>唐代阎立本《步辇图》、吴道子《送子天王图》</a:t>
                      </a:r>
                      <a:endParaRPr lang="zh-CN" altLang="en-US" sz="2400" i="0" u="none" kern="1200" dirty="0">
                        <a:solidFill>
                          <a:srgbClr val="000000"/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+mn-cs"/>
                      </a:endParaRPr>
                    </a:p>
                  </a:txBody>
                  <a:tcPr anchor="ctr"/>
                </a:tc>
              </a:tr>
              <a:tr h="780263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i="0" u="none" kern="1200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  <a:cs typeface="+mn-cs"/>
                        </a:rPr>
                        <a:t>两宋</a:t>
                      </a:r>
                      <a:endParaRPr lang="zh-CN" altLang="en-US" sz="2400" i="0" u="none" kern="1200" dirty="0">
                        <a:solidFill>
                          <a:srgbClr val="000000"/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i="0" u="none" kern="1200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  <a:cs typeface="+mn-cs"/>
                        </a:rPr>
                        <a:t>两宋：宫廷画进入最为活跃的阶段，画学兴起。</a:t>
                      </a:r>
                      <a:endParaRPr lang="en-US" altLang="zh-CN" sz="2400" i="0" u="none" kern="1200" dirty="0" smtClean="0">
                        <a:solidFill>
                          <a:srgbClr val="000000"/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i="0" u="none" kern="1200" dirty="0" smtClean="0">
                          <a:solidFill>
                            <a:srgbClr val="000000"/>
                          </a:solidFill>
                          <a:effectLst/>
                          <a:latin typeface="华文细黑" panose="02010600040101010101" charset="-122"/>
                          <a:ea typeface="华文细黑" panose="02010600040101010101" charset="-122"/>
                          <a:cs typeface="+mn-cs"/>
                        </a:rPr>
                        <a:t>——</a:t>
                      </a:r>
                      <a:endParaRPr lang="zh-CN" altLang="en-US" sz="2400" i="0" u="none" kern="1200" dirty="0">
                        <a:solidFill>
                          <a:srgbClr val="000000"/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+mn-cs"/>
                      </a:endParaRPr>
                    </a:p>
                  </a:txBody>
                  <a:tcPr anchor="ctr"/>
                </a:tc>
              </a:tr>
              <a:tr h="47811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kern="1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风俗画是画坛的最大亮点。</a:t>
                      </a:r>
                      <a:endParaRPr lang="zh-CN" altLang="en-US" sz="2400" i="0" u="none" kern="1200" dirty="0" smtClean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北宋</a:t>
                      </a:r>
                      <a:r>
                        <a:rPr lang="zh-CN" altLang="zh-CN" sz="2400" kern="1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张择端的《</a:t>
                      </a:r>
                      <a:r>
                        <a:rPr lang="zh-CN" altLang="en-US" sz="2400" u="sng" kern="1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清明上河图</a:t>
                      </a:r>
                      <a:r>
                        <a:rPr lang="zh-CN" altLang="zh-CN" sz="2400" kern="100" spc="-5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》</a:t>
                      </a:r>
                      <a:r>
                        <a:rPr lang="zh-CN" altLang="zh-CN" sz="2400" kern="100" spc="-11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。</a:t>
                      </a:r>
                      <a:endParaRPr lang="zh-CN" altLang="en-US" sz="2400" i="0" u="none" kern="12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华文细黑" panose="02010600040101010101" charset="-122"/>
                        <a:ea typeface="华文细黑" panose="02010600040101010101" charset="-122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203382" y="684702"/>
            <a:ext cx="3895725" cy="556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1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.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三教合一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0560" y="4108461"/>
            <a:ext cx="1151064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提示</a:t>
            </a:r>
            <a:r>
              <a:rPr lang="en-US" altLang="zh-CN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6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三教合一”不是简单的三教合并，儒、道、佛在中华文化的体系里是</a:t>
            </a:r>
            <a:r>
              <a:rPr lang="zh-CN" altLang="en-US" sz="2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不断从对抗、排斥到互相融合，而又独立并存</a:t>
            </a:r>
            <a:r>
              <a:rPr lang="zh-CN" altLang="en-US" sz="2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的，故“三教合一”是指将儒家的纲常伦理，佛教的劫变、来世观念，道教的修炼理论和方法融合在一-起，而不是“合并”。</a:t>
            </a:r>
            <a:endParaRPr lang="zh-CN" altLang="en-US" sz="2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4272" y="1960925"/>
            <a:ext cx="11433944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魏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晋南北朝时期，社会的动荡不安造成人们对宗教信仰的渴求，道教、佛教相继兴盛发展，儒学吸收佛教、道教的精神，有了新的发</a:t>
            </a:r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展。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857250" y="1082757"/>
            <a:ext cx="10439399" cy="4678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latinLnBrk="1" hangingPunct="0"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知识补充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魏晋</a:t>
            </a:r>
            <a:r>
              <a:rPr lang="zh-CN" altLang="en-US" sz="2800" b="1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至隋唐时期儒学发展的特点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8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1.佛、道盛行,冲击儒学,一定程度上</a:t>
            </a:r>
            <a:r>
              <a:rPr lang="zh-CN" altLang="en-US" sz="28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动摇</a:t>
            </a:r>
            <a:r>
              <a:rPr lang="zh-CN" altLang="en-US" sz="2800" kern="0" dirty="0">
                <a:solidFill>
                  <a:schemeClr val="accent4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了儒学的</a:t>
            </a:r>
            <a:r>
              <a:rPr lang="zh-CN" altLang="en-US" sz="28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统治地位</a:t>
            </a:r>
            <a:r>
              <a:rPr lang="zh-CN" altLang="en-US" sz="28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8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2.儒学地位</a:t>
            </a:r>
            <a:r>
              <a:rPr lang="zh-CN" altLang="en-US" sz="28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不独尊</a:t>
            </a:r>
            <a:r>
              <a:rPr lang="zh-CN" altLang="en-US" sz="28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,与佛、道并存,且通过</a:t>
            </a:r>
            <a:r>
              <a:rPr lang="zh-CN" altLang="en-US" sz="28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援佛道入儒来重生</a:t>
            </a:r>
            <a:r>
              <a:rPr lang="zh-CN" altLang="en-US" sz="28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自己,最</a:t>
            </a: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终发</a:t>
            </a:r>
            <a:r>
              <a:rPr lang="zh-CN" altLang="en-US" sz="28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展为“三教合一”。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8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3.儒学的生存与发展靠的是传统力量而</a:t>
            </a:r>
            <a:r>
              <a:rPr lang="zh-CN" altLang="en-US" sz="28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缺少成熟的文化政策做保证</a:t>
            </a:r>
            <a:r>
              <a:rPr lang="zh-CN" altLang="en-US" sz="28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魏晋</a:t>
            </a:r>
            <a:r>
              <a:rPr lang="zh-CN" altLang="en-US" sz="28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南北朝时期的</a:t>
            </a:r>
            <a:r>
              <a:rPr lang="zh-CN" altLang="en-US" sz="28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社会动荡对儒学冲击较大</a:t>
            </a:r>
            <a:r>
              <a:rPr lang="zh-CN" altLang="en-US" sz="28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,隋唐统一,复兴儒学迫在</a:t>
            </a: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眉睫</a:t>
            </a:r>
            <a:r>
              <a:rPr lang="zh-CN" altLang="en-US" sz="28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5642" y="1438449"/>
            <a:ext cx="117121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史家观念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教合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流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学出现的背景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材料  在儒学发展史上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唐宋转型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无疑是一个关键的转折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点。</a:t>
            </a:r>
            <a:r>
              <a:rPr lang="zh-CN" altLang="en-US" sz="2400" u="wavyDbl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隋唐以来儒、释、道三教鼎立但在斗争中它们彼此融合、相互渗透</a:t>
            </a:r>
            <a:r>
              <a:rPr lang="zh-CN" altLang="en-US" sz="2400" u="wavyDbl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。面对三教并存，尤其是佛教的异军突起和势力膨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胀，儒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学内部就如何应对佛教的挑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战，存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在着分歧。一派以韩愈为代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表，他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认为</a:t>
            </a:r>
            <a:r>
              <a:rPr lang="zh-CN" altLang="en-US" sz="2400" u="wavyDbl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佛老不讲君臣礼仪伦理纲</a:t>
            </a:r>
            <a:r>
              <a:rPr lang="zh-CN" altLang="en-US" sz="2400" u="wavyDbl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常，破</a:t>
            </a:r>
            <a:r>
              <a:rPr lang="zh-CN" altLang="en-US" sz="2400" u="wavyDbl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坏了中国传统的君臣、父子夫妻关系扰乱了封建的等级秩序</a:t>
            </a:r>
            <a:r>
              <a:rPr lang="zh-CN" altLang="en-US" sz="2400" u="wavyDbl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②，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故</a:t>
            </a:r>
            <a:r>
              <a:rPr lang="zh-CN" altLang="en-US" sz="2400" u="wavyDbl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力主建立儒家道统，排除异学③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另一派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以柳宗元为代表</a:t>
            </a:r>
            <a:r>
              <a:rPr lang="zh-CN" altLang="en-US" sz="2400" u="wavyDbl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主张以儒学为主体，兼容各家之长以开放的思维使儒家获得新生④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。唐代的思想论争开启了宋学的新局面。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李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伏清《柳宗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元：唐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宋思想转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型与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宋明儒学复兴的先驱》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03382" y="684702"/>
            <a:ext cx="3895725" cy="556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1</a:t>
            </a:r>
            <a:r>
              <a:rPr lang="en-US" altLang="zh-CN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.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三教合一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half" idx="1"/>
          </p:nvPr>
        </p:nvSpPr>
        <p:spPr>
          <a:xfrm>
            <a:off x="0" y="1094690"/>
            <a:ext cx="12181205" cy="1690392"/>
          </a:xfrm>
        </p:spPr>
        <p:txBody>
          <a:bodyPr/>
          <a:lstStyle/>
          <a:p>
            <a:pPr indent="0">
              <a:spcBef>
                <a:spcPts val="100"/>
              </a:spcBef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考纲要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eaLnBrk="0" latinLnBrk="1" hangingPunct="0">
              <a:spcBef>
                <a:spcPts val="0"/>
              </a:spcBef>
              <a:buNone/>
            </a:pP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）道</a:t>
            </a:r>
            <a:r>
              <a:rPr lang="zh-CN" altLang="en-US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教、佛教冲击儒学</a:t>
            </a:r>
            <a:r>
              <a:rPr lang="en-US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    </a:t>
            </a: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）唐</a:t>
            </a:r>
            <a:r>
              <a:rPr lang="zh-CN" altLang="en-US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代的“三教合一”</a:t>
            </a:r>
            <a:r>
              <a:rPr lang="en-US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）唐</a:t>
            </a:r>
            <a:r>
              <a:rPr lang="zh-CN" altLang="en-US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代火药的应用</a:t>
            </a:r>
            <a:r>
              <a:rPr lang="en-US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        </a:t>
            </a: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）南</a:t>
            </a:r>
            <a:r>
              <a:rPr lang="zh-CN" altLang="en-US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北朝农书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——《</a:t>
            </a:r>
            <a:r>
              <a:rPr lang="zh-CN" altLang="en-US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齐民要术</a:t>
            </a:r>
            <a:r>
              <a:rPr lang="en-US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》;</a:t>
            </a: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）唐</a:t>
            </a:r>
            <a:r>
              <a:rPr lang="zh-CN" altLang="en-US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代文学艺术的繁</a:t>
            </a: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荣；   </a:t>
            </a:r>
            <a:endParaRPr lang="en-US" altLang="zh-CN" sz="2400" kern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0" latinLnBrk="1" hangingPunct="0">
              <a:spcBef>
                <a:spcPts val="0"/>
              </a:spcBef>
              <a:buNone/>
            </a:pP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）宋明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理学</a:t>
            </a: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及科技成就：活字印刷术和指南针；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（</a:t>
            </a:r>
            <a:r>
              <a:rPr lang="en-US" altLang="zh-CN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7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）宋代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文学艺术:①风俗画;②宋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词。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120967" y="2785082"/>
            <a:ext cx="11939270" cy="379732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考纲解读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魏晋南北朝时期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(220—589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),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中国古代文明承上启下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继往开来</a:t>
            </a:r>
            <a:r>
              <a:rPr lang="zh-CN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zh-CN" sz="2400" kern="100" dirty="0" smtClean="0">
                <a:solidFill>
                  <a:schemeClr val="tx2">
                    <a:lumMod val="50000"/>
                  </a:schemeClr>
                </a:solidFill>
                <a:ea typeface="华文细黑"/>
                <a:cs typeface="Times New Roman" panose="02020603050405020304"/>
              </a:rPr>
              <a:t>社</a:t>
            </a:r>
            <a:r>
              <a:rPr lang="zh-CN" altLang="zh-CN" sz="2400" kern="100" dirty="0">
                <a:solidFill>
                  <a:schemeClr val="tx2">
                    <a:lumMod val="50000"/>
                  </a:schemeClr>
                </a:solidFill>
                <a:ea typeface="华文细黑"/>
                <a:cs typeface="Times New Roman" panose="02020603050405020304"/>
              </a:rPr>
              <a:t>会动荡不安，建安文学一扫华丽文风，陶渊明的田园诗表达了对黑暗现实的不满和对理想生活的向往；山水画开始形成；书法逐渐进入自觉阶段。</a:t>
            </a:r>
            <a:endParaRPr lang="en-US" altLang="zh-CN" sz="2400" kern="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隋唐时期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(581—907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),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中国古代文明到达了繁荣阶段</a:t>
            </a:r>
            <a:r>
              <a:rPr lang="zh-CN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zh-CN" sz="2400" kern="100" dirty="0" smtClean="0">
                <a:solidFill>
                  <a:schemeClr val="tx2">
                    <a:lumMod val="50000"/>
                  </a:schemeClr>
                </a:solidFill>
                <a:ea typeface="华文细黑"/>
                <a:cs typeface="Times New Roman" panose="02020603050405020304"/>
              </a:rPr>
              <a:t>唐</a:t>
            </a:r>
            <a:r>
              <a:rPr lang="zh-CN" altLang="zh-CN" sz="2400" kern="100" dirty="0">
                <a:solidFill>
                  <a:schemeClr val="tx2">
                    <a:lumMod val="50000"/>
                  </a:schemeClr>
                </a:solidFill>
                <a:ea typeface="华文细黑"/>
                <a:cs typeface="Times New Roman" panose="02020603050405020304"/>
              </a:rPr>
              <a:t>朝的繁盛与科举制度的最终形成，促成了唐诗的繁荣；绘画同时吸取印度、波斯等外来美术风格，风格多样；楷书、草书书法艺术成就辉煌</a:t>
            </a:r>
            <a:r>
              <a:rPr lang="zh-CN" altLang="zh-CN" sz="2400" kern="100" dirty="0" smtClean="0">
                <a:solidFill>
                  <a:schemeClr val="tx2">
                    <a:lumMod val="50000"/>
                  </a:schemeClr>
                </a:solidFill>
                <a:ea typeface="华文细黑"/>
                <a:cs typeface="Times New Roman" panose="02020603050405020304"/>
              </a:rPr>
              <a:t>。</a:t>
            </a:r>
            <a:endParaRPr lang="en-US" altLang="zh-CN" sz="2400" kern="100" dirty="0" smtClean="0">
              <a:solidFill>
                <a:schemeClr val="tx2">
                  <a:lumMod val="50000"/>
                </a:schemeClr>
              </a:solidFill>
              <a:ea typeface="华文细黑"/>
              <a:cs typeface="Times New Roman" panose="02020603050405020304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两</a:t>
            </a:r>
            <a:r>
              <a:rPr lang="zh-CN" altLang="en-US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宋时期（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960-1279</a:t>
            </a:r>
            <a:r>
              <a:rPr lang="zh-CN" altLang="en-US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年）</a:t>
            </a:r>
            <a:r>
              <a:rPr lang="zh-CN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中国古代文明进一步发展</a:t>
            </a:r>
            <a:r>
              <a:rPr lang="zh-CN" altLang="zh-CN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。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ea typeface="华文细黑"/>
                <a:cs typeface="Times New Roman" panose="02020603050405020304"/>
              </a:rPr>
              <a:t>以儒家思想为核心</a:t>
            </a:r>
            <a:r>
              <a:rPr lang="en-US" altLang="zh-CN" sz="2400" kern="100" dirty="0">
                <a:solidFill>
                  <a:schemeClr val="tx2">
                    <a:lumMod val="50000"/>
                  </a:schemeClr>
                </a:solidFill>
                <a:ea typeface="华文细黑"/>
                <a:cs typeface="Times New Roman" panose="02020603050405020304"/>
              </a:rPr>
              <a:t>,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ea typeface="华文细黑"/>
                <a:cs typeface="Times New Roman" panose="02020603050405020304"/>
              </a:rPr>
              <a:t>糅合了佛教、道教的一些思想</a:t>
            </a:r>
            <a:r>
              <a:rPr lang="en-US" altLang="zh-CN" sz="2400" kern="100" dirty="0">
                <a:solidFill>
                  <a:schemeClr val="tx2">
                    <a:lumMod val="50000"/>
                  </a:schemeClr>
                </a:solidFill>
                <a:ea typeface="华文细黑"/>
                <a:cs typeface="Times New Roman" panose="02020603050405020304"/>
              </a:rPr>
              <a:t>,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ea typeface="华文细黑"/>
                <a:cs typeface="Times New Roman" panose="02020603050405020304"/>
              </a:rPr>
              <a:t>形成</a:t>
            </a:r>
            <a:r>
              <a:rPr lang="zh-CN" altLang="en-US" sz="2400" kern="100" dirty="0" smtClean="0">
                <a:solidFill>
                  <a:schemeClr val="tx2">
                    <a:lumMod val="50000"/>
                  </a:schemeClr>
                </a:solidFill>
                <a:ea typeface="华文细黑"/>
                <a:cs typeface="Times New Roman" panose="02020603050405020304"/>
              </a:rPr>
              <a:t>了“程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ea typeface="华文细黑"/>
                <a:cs typeface="Times New Roman" panose="02020603050405020304"/>
              </a:rPr>
              <a:t>朱理学</a:t>
            </a:r>
            <a:r>
              <a:rPr lang="zh-CN" altLang="en-US" sz="2400" kern="100" dirty="0">
                <a:solidFill>
                  <a:srgbClr val="000000"/>
                </a:solidFill>
                <a:ea typeface="华文细黑"/>
                <a:cs typeface="Times New Roman" panose="02020603050405020304"/>
              </a:rPr>
              <a:t>”。活字印刷术的发明、火药用于军事、指南针应用于航</a:t>
            </a:r>
            <a:r>
              <a:rPr lang="zh-CN" altLang="en-US" sz="2400" kern="100" dirty="0" smtClean="0">
                <a:solidFill>
                  <a:srgbClr val="000000"/>
                </a:solidFill>
                <a:ea typeface="华文细黑"/>
                <a:cs typeface="Times New Roman" panose="02020603050405020304"/>
              </a:rPr>
              <a:t>海，文</a:t>
            </a:r>
            <a:r>
              <a:rPr lang="zh-CN" altLang="en-US" sz="2400" kern="100" dirty="0">
                <a:solidFill>
                  <a:srgbClr val="000000"/>
                </a:solidFill>
                <a:ea typeface="华文细黑"/>
                <a:cs typeface="Times New Roman" panose="02020603050405020304"/>
              </a:rPr>
              <a:t>人画、风俗画各领风</a:t>
            </a:r>
            <a:r>
              <a:rPr lang="zh-CN" altLang="en-US" sz="2400" kern="100" dirty="0" smtClean="0">
                <a:solidFill>
                  <a:srgbClr val="000000"/>
                </a:solidFill>
                <a:ea typeface="华文细黑"/>
                <a:cs typeface="Times New Roman" panose="02020603050405020304"/>
              </a:rPr>
              <a:t>骚，宋词极大丰富中华文化。</a:t>
            </a:r>
            <a:endParaRPr lang="zh-CN" altLang="en-US" sz="2400" kern="100" dirty="0">
              <a:solidFill>
                <a:srgbClr val="000000"/>
              </a:solidFill>
              <a:ea typeface="华文细黑"/>
              <a:cs typeface="Times New Roman" panose="02020603050405020304"/>
            </a:endParaRPr>
          </a:p>
        </p:txBody>
      </p:sp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32355" y="695325"/>
            <a:ext cx="664797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考纲解读：魏晋隋唐两宋思想与科技文化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1935" y="319405"/>
            <a:ext cx="4614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【研究纲领】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2140" y="1046625"/>
            <a:ext cx="7039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132965" algn="l"/>
              </a:tabLst>
              <a:defRPr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佛</a:t>
            </a:r>
            <a:r>
              <a:rPr lang="zh-CN" altLang="en-US" sz="2800" b="1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教的传播对魏晋到隋唐时期社会的影响</a:t>
            </a:r>
            <a:endParaRPr lang="zh-CN" altLang="zh-CN" sz="2800" b="1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3205" y="1671221"/>
            <a:ext cx="11733321" cy="4862817"/>
          </a:xfrm>
          <a:prstGeom prst="rect">
            <a:avLst/>
          </a:prstGeom>
        </p:spPr>
        <p:txBody>
          <a:bodyPr wrap="square" lIns="121870" tIns="60934" rIns="121870" bIns="60934">
            <a:spAutoFit/>
          </a:bodyPr>
          <a:lstStyle/>
          <a:p>
            <a:pPr algn="just">
              <a:spcBef>
                <a:spcPts val="1200"/>
              </a:spcBef>
              <a:tabLst>
                <a:tab pos="2070100" algn="l"/>
              </a:tabLst>
            </a:pPr>
            <a:r>
              <a:rPr lang="zh-CN" altLang="en-US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1</a:t>
            </a:r>
            <a:r>
              <a:rPr lang="zh-CN" altLang="en-US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）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政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治上，它被封建统治者用来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腐蚀人民，维护封建统治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。南北朝时，佛教在中国得到很大发展，南方和北方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相同的宗教信仰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成为隋朝统一中国的条件之一。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唐</a:t>
            </a:r>
            <a:r>
              <a:rPr lang="zh-CN" altLang="en-US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朝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时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，佛教与道教、儒学并存，玄奘西游、鉴真东渡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密切了对外关系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。但同时，佛教的盛行也导致了人口减少、军队战斗力减弱、官吏不问政事，导致了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僧侣贵族与世俗地主的矛盾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。</a:t>
            </a:r>
            <a:endParaRPr lang="zh-CN" altLang="zh-CN" sz="2400" kern="100" dirty="0">
              <a:solidFill>
                <a:srgbClr val="000000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spcBef>
                <a:spcPts val="1200"/>
              </a:spcBef>
              <a:tabLst>
                <a:tab pos="2070100" algn="l"/>
              </a:tabLst>
            </a:pPr>
            <a:r>
              <a:rPr lang="zh-CN" altLang="en-US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2</a:t>
            </a:r>
            <a:r>
              <a:rPr lang="zh-CN" altLang="en-US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）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经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济上，佛教的盛行催生了一种畸形的社会经济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Courier New" panose="02070309020205020404"/>
              </a:rPr>
              <a:t>——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寺院经济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。它占用了大量的土地和劳动力；同时，僧尼众多，却没有纳入国家的户籍，成为免除赋役的特权阶层，使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国家税收减少，国库虚空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，影响了社会经济的健康发展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。</a:t>
            </a:r>
            <a:endParaRPr lang="en-US" altLang="zh-CN" sz="2400" kern="100" dirty="0" smtClean="0">
              <a:solidFill>
                <a:srgbClr val="000000"/>
              </a:solidFill>
              <a:latin typeface="Times New Roman" panose="02020603050405020304"/>
              <a:ea typeface="华文细黑"/>
              <a:cs typeface="Times New Roman" panose="02020603050405020304"/>
            </a:endParaRPr>
          </a:p>
          <a:p>
            <a:pPr algn="just">
              <a:spcBef>
                <a:spcPts val="1200"/>
              </a:spcBef>
              <a:tabLst>
                <a:tab pos="2070100" algn="l"/>
              </a:tabLst>
            </a:pPr>
            <a:r>
              <a:rPr lang="zh-CN" altLang="en-US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3</a:t>
            </a:r>
            <a:r>
              <a:rPr lang="zh-CN" altLang="en-US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）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思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想文化方面，佛教的传入及传播在一定程度上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冲击了儒家思想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。自魏晋以来，儒学不断吸收佛教、道教思想的精华，有了新的发展。佛教对中国的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文学艺术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等方面也有重大影响，魏晋南北朝至隋唐时期，佛教盛行，宗教画也十分流行，我国著名的石窟和佛像也大都集中于此时开凿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。</a:t>
            </a:r>
            <a:endParaRPr lang="zh-CN" altLang="zh-CN" sz="2400" kern="100" dirty="0">
              <a:solidFill>
                <a:srgbClr val="000000"/>
              </a:solidFill>
              <a:latin typeface="Times New Roman" panose="02020603050405020304"/>
              <a:ea typeface="华文细黑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69463" y="1976075"/>
            <a:ext cx="11013291" cy="4093184"/>
          </a:xfrm>
          <a:prstGeom prst="rect">
            <a:avLst/>
          </a:prstGeom>
        </p:spPr>
        <p:txBody>
          <a:bodyPr wrap="square" lIns="121870" tIns="60934" rIns="121870" bIns="60934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zh-CN" sz="2800" kern="100" dirty="0" smtClean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【</a:t>
            </a:r>
            <a:r>
              <a:rPr lang="zh-CN" altLang="en-US" sz="2800" kern="100" dirty="0" smtClean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知识拓展</a:t>
            </a:r>
            <a:r>
              <a:rPr lang="en-US" altLang="zh-CN" sz="2800" kern="100" dirty="0" smtClean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】</a:t>
            </a:r>
            <a:r>
              <a:rPr lang="zh-CN" altLang="en-US" sz="2800" kern="100" dirty="0" smtClean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“</a:t>
            </a:r>
            <a:r>
              <a:rPr lang="zh-CN" altLang="en-US" sz="28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三武灭佛”</a:t>
            </a:r>
            <a:endParaRPr lang="en-US" altLang="zh-CN" sz="2800" kern="100" dirty="0">
              <a:solidFill>
                <a:schemeClr val="tx2">
                  <a:lumMod val="50000"/>
                </a:schemeClr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400" kern="100" dirty="0" smtClean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    “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三武灭佛”是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北魏太武帝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灭佛、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北周武帝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灭佛、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唐武宗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灭佛这三</a:t>
            </a:r>
            <a:r>
              <a:rPr lang="zh-CN" altLang="en-US" sz="2400" kern="100" dirty="0" smtClean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次事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件的合称。这些皇帝的谥号或庙号都</a:t>
            </a:r>
            <a:r>
              <a:rPr lang="zh-CN" altLang="en-US" sz="2400" kern="100" dirty="0" smtClean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带个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“武”</a:t>
            </a:r>
            <a:r>
              <a:rPr lang="zh-CN" altLang="en-US" sz="2400" kern="100" dirty="0" smtClean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字，若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加上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后周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世宗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时的灭佛则合称为“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三武一宗灭佛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”。“三武灭佛”主要与当时</a:t>
            </a:r>
            <a:r>
              <a:rPr lang="zh-CN" altLang="en-US" sz="2400" kern="100" dirty="0" smtClean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僧侣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地主和世俗地主间日益突出的经济利益矛盾有</a:t>
            </a:r>
            <a:r>
              <a:rPr lang="zh-CN" altLang="en-US" sz="2400" kern="100" dirty="0" smtClean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关，也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大多与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意识形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态领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域内的不同文化的碰撞交汇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相关。也就是说“三武灭佛”一方面</a:t>
            </a:r>
            <a:r>
              <a:rPr lang="zh-CN" altLang="en-US" sz="2400" kern="100" dirty="0" smtClean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是佛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教的发展已对社会经济正常运转产生负面影响的结</a:t>
            </a:r>
            <a:r>
              <a:rPr lang="zh-CN" altLang="en-US" sz="2400" kern="100" dirty="0" smtClean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果，另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一方面也</a:t>
            </a:r>
            <a:r>
              <a:rPr lang="zh-CN" altLang="en-US" sz="2400" kern="100" dirty="0" smtClean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是</a:t>
            </a:r>
            <a:r>
              <a:rPr lang="zh-CN" altLang="en-US" sz="2400" kern="1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佛</a:t>
            </a:r>
            <a:r>
              <a:rPr lang="zh-CN" altLang="en-US" sz="2400" kern="100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教与中国儒家正统文化和道教文化争夺思想统治权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的结果。</a:t>
            </a:r>
            <a:endParaRPr lang="zh-CN" altLang="en-US" sz="2400" kern="100" dirty="0">
              <a:solidFill>
                <a:schemeClr val="tx2">
                  <a:lumMod val="50000"/>
                </a:schemeClr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2140" y="1046625"/>
            <a:ext cx="7039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132965" algn="l"/>
              </a:tabLst>
              <a:defRPr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佛</a:t>
            </a:r>
            <a:r>
              <a:rPr lang="zh-CN" altLang="en-US" sz="2800" b="1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教的传播对魏晋到隋唐时期社会的影响</a:t>
            </a:r>
            <a:endParaRPr lang="zh-CN" altLang="zh-CN" sz="2800" b="1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45520" y="1046625"/>
            <a:ext cx="3432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132965" algn="l"/>
              </a:tabLst>
              <a:defRPr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学的特点及影响</a:t>
            </a:r>
            <a:endParaRPr lang="zh-CN" altLang="zh-CN" sz="2800" b="1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1434" y="1569845"/>
            <a:ext cx="11351173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  <a:tabLst>
                <a:tab pos="2070100" algn="l"/>
              </a:tabLst>
            </a:pPr>
            <a:r>
              <a:rPr lang="zh-CN" altLang="en-US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Courier New" panose="02070309020205020404"/>
              </a:rPr>
              <a:t>特点：（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Courier New" panose="02070309020205020404"/>
              </a:rPr>
              <a:t>1</a:t>
            </a:r>
            <a:r>
              <a:rPr lang="zh-CN" altLang="en-US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Courier New" panose="02070309020205020404"/>
              </a:rPr>
              <a:t>）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儒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学进一步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思辨化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。与先秦、汉唐儒学不同，宋明理学的一个突出特点就是其思辨性。传统儒学经由理学家们的改造，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道德信条式的理论体系终于变成哲学理论体系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。</a:t>
            </a:r>
            <a:endParaRPr lang="zh-CN" altLang="zh-CN" sz="2400" kern="100" dirty="0">
              <a:solidFill>
                <a:srgbClr val="000000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ts val="3200"/>
              </a:lnSpc>
              <a:tabLst>
                <a:tab pos="2070100" algn="l"/>
              </a:tabLst>
            </a:pPr>
            <a:r>
              <a:rPr lang="zh-CN" altLang="en-US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（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2</a:t>
            </a:r>
            <a:r>
              <a:rPr lang="zh-CN" altLang="en-US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）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更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加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强调伦理道德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为思想核心。理学所强调的义理，实质上也就是儒学的伦理道德学说，无论是理学哲学的本体论、人性论、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华文细黑"/>
                <a:cs typeface="Times New Roman" panose="02020603050405020304"/>
              </a:rPr>
              <a:t>“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存理去欲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华文细黑"/>
                <a:cs typeface="Times New Roman" panose="02020603050405020304"/>
              </a:rPr>
              <a:t>”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或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华文细黑"/>
                <a:cs typeface="Times New Roman" panose="02020603050405020304"/>
              </a:rPr>
              <a:t>“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存心去欲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华文细黑"/>
                <a:cs typeface="Times New Roman" panose="02020603050405020304"/>
              </a:rPr>
              <a:t>”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的修养论、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华文细黑"/>
                <a:cs typeface="Times New Roman" panose="02020603050405020304"/>
              </a:rPr>
              <a:t>“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格物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华文细黑"/>
                <a:cs typeface="Times New Roman" panose="02020603050405020304"/>
              </a:rPr>
              <a:t>”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或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华文细黑"/>
                <a:cs typeface="Times New Roman" panose="02020603050405020304"/>
              </a:rPr>
              <a:t>“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格心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华文细黑"/>
                <a:cs typeface="Times New Roman" panose="02020603050405020304"/>
              </a:rPr>
              <a:t>”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的认识论、成贤成圣的境界论、由修齐而治平的功能论，均是以伦理道德为核心内容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。</a:t>
            </a:r>
            <a:endParaRPr lang="en-US" altLang="zh-CN" sz="2400" kern="100" dirty="0" smtClean="0">
              <a:solidFill>
                <a:srgbClr val="000000"/>
              </a:solidFill>
              <a:latin typeface="Times New Roman" panose="02020603050405020304"/>
              <a:ea typeface="华文细黑"/>
              <a:cs typeface="Times New Roman" panose="02020603050405020304"/>
            </a:endParaRPr>
          </a:p>
          <a:p>
            <a:pPr algn="just">
              <a:lnSpc>
                <a:spcPts val="3200"/>
              </a:lnSpc>
              <a:tabLst>
                <a:tab pos="2070100" algn="l"/>
              </a:tabLst>
            </a:pPr>
            <a:r>
              <a:rPr lang="zh-CN" altLang="en-US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3</a:t>
            </a:r>
            <a:r>
              <a:rPr lang="zh-CN" altLang="en-US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）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更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多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吸</a:t>
            </a:r>
            <a:r>
              <a:rPr lang="zh-CN" altLang="zh-CN" sz="2400" kern="100" dirty="0" smtClean="0">
                <a:solidFill>
                  <a:srgbClr val="FF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收佛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、道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思想。宋明理学带有明显的佛道化的特点。宋明理学的佛道化更多地吸收借鉴佛教与道教的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形而上学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，把佛道的禁欲主义思想吸收进来，把它作为理学的核心思想，提出了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“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存天理，灭人欲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”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的道德主张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。</a:t>
            </a:r>
            <a:endParaRPr lang="zh-CN" altLang="zh-CN" sz="2400" kern="100" dirty="0">
              <a:solidFill>
                <a:srgbClr val="000000"/>
              </a:solidFill>
              <a:latin typeface="Times New Roman" panose="02020603050405020304"/>
              <a:ea typeface="华文细黑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2510" y="1568595"/>
            <a:ext cx="1116198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  <a:spcAft>
                <a:spcPts val="180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【</a:t>
            </a:r>
            <a:r>
              <a:rPr lang="zh-CN" altLang="en-US" sz="28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史家观点</a:t>
            </a:r>
            <a:r>
              <a:rPr lang="en-US" altLang="zh-CN" sz="28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】</a:t>
            </a:r>
            <a:r>
              <a:rPr lang="zh-CN" altLang="zh-CN" sz="28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理</a:t>
            </a:r>
            <a:r>
              <a:rPr lang="zh-CN" altLang="zh-CN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学的特点及影响</a:t>
            </a:r>
            <a:endParaRPr lang="zh-CN" altLang="zh-CN" sz="2800" kern="1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/>
            </a:endParaRPr>
          </a:p>
          <a:p>
            <a:pPr indent="612140" algn="just">
              <a:lnSpc>
                <a:spcPts val="3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en-US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（理学）</a:t>
            </a:r>
            <a:r>
              <a:rPr lang="zh-CN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是以儒家礼法、伦理思想为内核，吸纳佛、道思辨哲学、宇宙生成、万物化生等理论及精神修养方法，而最终形成的一种既有精巧的思辨形态，又有极为现实的纲常伦理内容的哲学体系。它的出现，标志着中国古代哲学发展到了一个新的阶段</a:t>
            </a:r>
            <a:r>
              <a:rPr lang="zh-CN" altLang="zh-CN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。</a:t>
            </a:r>
            <a:r>
              <a:rPr lang="en-US" altLang="zh-CN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                 </a:t>
            </a:r>
            <a:r>
              <a:rPr lang="en-US" altLang="zh-CN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——</a:t>
            </a:r>
            <a:r>
              <a:rPr lang="zh-CN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杨宁一《历史学习新视野</a:t>
            </a:r>
            <a:r>
              <a:rPr lang="zh-CN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 </a:t>
            </a:r>
            <a:r>
              <a:rPr lang="zh-CN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新知识》</a:t>
            </a:r>
            <a:endParaRPr lang="zh-CN" altLang="zh-CN" sz="2400" kern="1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45520" y="1046625"/>
            <a:ext cx="3432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132965" algn="l"/>
              </a:tabLst>
              <a:defRPr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学的特点及影响</a:t>
            </a:r>
            <a:endParaRPr lang="zh-CN" altLang="zh-CN" sz="2800" b="1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45520" y="1046625"/>
            <a:ext cx="3432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132965" algn="l"/>
              </a:tabLst>
              <a:defRPr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学的特点及影响</a:t>
            </a:r>
            <a:endParaRPr lang="zh-CN" altLang="zh-CN" sz="2800" b="1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7692" y="1646437"/>
            <a:ext cx="11517334" cy="4134413"/>
          </a:xfrm>
          <a:prstGeom prst="rect">
            <a:avLst/>
          </a:prstGeom>
        </p:spPr>
        <p:txBody>
          <a:bodyPr wrap="square" lIns="121870" tIns="60934" rIns="121870" bIns="60934">
            <a:spAutoFit/>
          </a:bodyPr>
          <a:lstStyle/>
          <a:p>
            <a:pPr algn="just">
              <a:lnSpc>
                <a:spcPts val="3500"/>
              </a:lnSpc>
              <a:tabLst>
                <a:tab pos="2070100" algn="l"/>
              </a:tabLst>
            </a:pPr>
            <a:r>
              <a:rPr lang="zh-CN" altLang="zh-CN" sz="2400" kern="100" dirty="0">
                <a:latin typeface="Times New Roman" panose="02020603050405020304"/>
                <a:ea typeface="华文细黑"/>
                <a:cs typeface="Times New Roman" panose="02020603050405020304"/>
              </a:rPr>
              <a:t>根据</a:t>
            </a:r>
            <a:r>
              <a:rPr lang="zh-CN" altLang="zh-CN" sz="2400" kern="100" spc="-100" dirty="0">
                <a:latin typeface="Times New Roman" panose="02020603050405020304"/>
                <a:ea typeface="华文细黑"/>
                <a:cs typeface="Times New Roman" panose="02020603050405020304"/>
              </a:rPr>
              <a:t>下面的史料论证说明宋明理学为什么是</a:t>
            </a:r>
            <a:r>
              <a:rPr lang="en-US" altLang="zh-CN" sz="2400" kern="100" spc="-100" dirty="0">
                <a:latin typeface="宋体" panose="02010600030101010101" pitchFamily="2" charset="-122"/>
                <a:ea typeface="华文细黑"/>
                <a:cs typeface="Times New Roman" panose="02020603050405020304"/>
              </a:rPr>
              <a:t>“</a:t>
            </a:r>
            <a:r>
              <a:rPr lang="zh-CN" altLang="zh-CN" sz="2400" kern="100" spc="-100" dirty="0">
                <a:latin typeface="Times New Roman" panose="02020603050405020304"/>
                <a:ea typeface="华文细黑"/>
                <a:cs typeface="Times New Roman" panose="02020603050405020304"/>
              </a:rPr>
              <a:t>两汉儒学所无法比拟的</a:t>
            </a:r>
            <a:r>
              <a:rPr lang="en-US" altLang="zh-CN" sz="2400" kern="100" spc="-100" dirty="0">
                <a:latin typeface="宋体" panose="02010600030101010101" pitchFamily="2" charset="-122"/>
                <a:ea typeface="华文细黑"/>
                <a:cs typeface="Times New Roman" panose="02020603050405020304"/>
              </a:rPr>
              <a:t>”</a:t>
            </a:r>
            <a:r>
              <a:rPr lang="zh-CN" altLang="zh-CN" sz="2400" kern="100" spc="-100" dirty="0">
                <a:latin typeface="Times New Roman" panose="02020603050405020304"/>
                <a:ea typeface="华文细黑"/>
                <a:cs typeface="Times New Roman" panose="02020603050405020304"/>
              </a:rPr>
              <a:t>？</a:t>
            </a:r>
            <a:endParaRPr lang="zh-CN" altLang="zh-CN" sz="2400" kern="100" spc="-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ts val="3500"/>
              </a:lnSpc>
              <a:tabLst>
                <a:tab pos="2070100" algn="l"/>
              </a:tabLst>
            </a:pPr>
            <a:r>
              <a:rPr lang="zh-CN" altLang="zh-CN" sz="2400" b="1" kern="100" dirty="0">
                <a:latin typeface="Times New Roman" panose="02020603050405020304"/>
                <a:ea typeface="华文细黑"/>
                <a:cs typeface="Times New Roman" panose="02020603050405020304"/>
              </a:rPr>
              <a:t>史料</a:t>
            </a:r>
            <a:r>
              <a:rPr lang="zh-CN" altLang="zh-CN" sz="2400" kern="100" dirty="0">
                <a:latin typeface="Times New Roman" panose="02020603050405020304"/>
                <a:ea typeface="华文细黑"/>
                <a:cs typeface="Times New Roman" panose="02020603050405020304"/>
              </a:rPr>
              <a:t>　理学家提出</a:t>
            </a:r>
            <a:r>
              <a:rPr lang="en-US" altLang="zh-CN" sz="2400" kern="100" dirty="0">
                <a:latin typeface="宋体" panose="02010600030101010101" pitchFamily="2" charset="-122"/>
                <a:ea typeface="华文细黑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ea typeface="华文细黑"/>
                <a:cs typeface="Times New Roman" panose="02020603050405020304"/>
              </a:rPr>
              <a:t>理</a:t>
            </a:r>
            <a:r>
              <a:rPr lang="en-US" altLang="zh-CN" sz="2400" kern="100" dirty="0">
                <a:latin typeface="宋体" panose="02010600030101010101" pitchFamily="2" charset="-122"/>
                <a:ea typeface="华文细黑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华文细黑"/>
                <a:cs typeface="Times New Roman" panose="02020603050405020304"/>
              </a:rPr>
              <a:t>作为宇宙万物的本原，它以儒家的礼法、伦理</a:t>
            </a:r>
            <a:r>
              <a:rPr lang="zh-CN" altLang="zh-CN" sz="2400" kern="100" spc="-100" dirty="0">
                <a:latin typeface="Times New Roman" panose="02020603050405020304"/>
                <a:ea typeface="华文细黑"/>
                <a:cs typeface="Times New Roman" panose="02020603050405020304"/>
              </a:rPr>
              <a:t>思想为核心，吸收佛道思想中的精粹，形成了析理精微、论证明确的哲学</a:t>
            </a:r>
            <a:r>
              <a:rPr lang="zh-CN" altLang="zh-CN" sz="2400" kern="100" dirty="0">
                <a:latin typeface="Times New Roman" panose="02020603050405020304"/>
                <a:ea typeface="华文细黑"/>
                <a:cs typeface="Times New Roman" panose="02020603050405020304"/>
              </a:rPr>
              <a:t>体系，这是两汉的粗糙儒学所无法比拟的</a:t>
            </a:r>
            <a:r>
              <a:rPr lang="zh-CN" altLang="zh-CN" sz="2400" kern="100" dirty="0" smtClean="0">
                <a:latin typeface="Times New Roman" panose="02020603050405020304"/>
                <a:ea typeface="华文细黑"/>
                <a:cs typeface="Times New Roman" panose="02020603050405020304"/>
              </a:rPr>
              <a:t>。</a:t>
            </a:r>
            <a:r>
              <a:rPr lang="en-US" altLang="zh-CN" sz="2400" kern="100" dirty="0" smtClean="0">
                <a:latin typeface="Times New Roman" panose="02020603050405020304"/>
                <a:ea typeface="华文细黑"/>
                <a:cs typeface="Times New Roman" panose="02020603050405020304"/>
              </a:rPr>
              <a:t>             </a:t>
            </a:r>
            <a:r>
              <a:rPr lang="en-US" altLang="zh-CN" sz="2400" kern="100" dirty="0" smtClean="0">
                <a:latin typeface="Times New Roman" panose="02020603050405020304"/>
                <a:ea typeface="华文细黑"/>
                <a:cs typeface="Courier New" panose="02070309020205020404"/>
              </a:rPr>
              <a:t>——</a:t>
            </a:r>
            <a:r>
              <a:rPr lang="zh-CN" altLang="zh-CN" sz="2400" kern="100" dirty="0">
                <a:latin typeface="Times New Roman" panose="02020603050405020304"/>
                <a:ea typeface="华文细黑"/>
                <a:cs typeface="Times New Roman" panose="02020603050405020304"/>
              </a:rPr>
              <a:t>马克垚《世界文明史》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tabLst>
                <a:tab pos="2070100" algn="l"/>
              </a:tabLst>
            </a:pPr>
            <a:r>
              <a:rPr lang="zh-CN" altLang="zh-CN" sz="2400" b="1" kern="100" dirty="0">
                <a:latin typeface="Times New Roman" panose="02020603050405020304"/>
                <a:ea typeface="华文细黑"/>
                <a:cs typeface="Times New Roman" panose="02020603050405020304"/>
              </a:rPr>
              <a:t>论证：</a:t>
            </a:r>
            <a:r>
              <a:rPr lang="en-US" altLang="zh-CN" sz="2400" kern="100" dirty="0" smtClean="0">
                <a:latin typeface="宋体" panose="02010600030101010101" pitchFamily="2" charset="-122"/>
                <a:ea typeface="华文细黑"/>
                <a:cs typeface="Courier New" panose="02070309020205020404"/>
              </a:rPr>
              <a:t>________________________________________________________</a:t>
            </a:r>
            <a:r>
              <a:rPr lang="en-US" altLang="zh-CN" sz="2400" u="sng" kern="100" dirty="0" smtClean="0">
                <a:latin typeface="宋体" panose="02010600030101010101" pitchFamily="2" charset="-122"/>
                <a:ea typeface="华文细黑"/>
                <a:cs typeface="Courier New" panose="02070309020205020404"/>
              </a:rPr>
              <a:t>          </a:t>
            </a:r>
            <a:r>
              <a:rPr lang="en-US" altLang="zh-CN" sz="2400" kern="100" dirty="0" smtClean="0">
                <a:latin typeface="宋体" panose="02010600030101010101" pitchFamily="2" charset="-122"/>
                <a:ea typeface="华文细黑"/>
                <a:cs typeface="Courier New" panose="02070309020205020404"/>
              </a:rPr>
              <a:t>_</a:t>
            </a:r>
            <a:endParaRPr lang="en-US" altLang="zh-CN" sz="2400" kern="100" dirty="0">
              <a:latin typeface="宋体" panose="02010600030101010101" pitchFamily="2" charset="-122"/>
              <a:ea typeface="华文细黑"/>
              <a:cs typeface="Courier New" panose="02070309020205020404"/>
            </a:endParaRPr>
          </a:p>
          <a:p>
            <a:pPr algn="just">
              <a:lnSpc>
                <a:spcPct val="150000"/>
              </a:lnSpc>
              <a:tabLst>
                <a:tab pos="2070100" algn="l"/>
              </a:tabLst>
            </a:pPr>
            <a:r>
              <a:rPr lang="en-US" altLang="zh-CN" sz="2400" kern="100" dirty="0" smtClean="0">
                <a:latin typeface="宋体" panose="02010600030101010101" pitchFamily="2" charset="-122"/>
                <a:ea typeface="华文细黑"/>
                <a:cs typeface="Courier New" panose="02070309020205020404"/>
              </a:rPr>
              <a:t>_______________________________________________________________________________________________________________________________________________________________________________________________________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3663" y="3420976"/>
            <a:ext cx="11265392" cy="2083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  <a:tabLst>
                <a:tab pos="2070100" algn="l"/>
              </a:tabLs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            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重点从政治方面转向以伦理道德为核心，将儒家的忠、孝、节、义提升到了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/>
                <a:cs typeface="Times New Roman" panose="02020603050405020304"/>
              </a:rPr>
              <a:t>“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天理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/>
                <a:cs typeface="Times New Roman" panose="02020603050405020304"/>
              </a:rPr>
              <a:t>”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的高度，强调个人修养和社会责任；吸取了佛道思想的精粹，将人、社会和宇宙联系起来，形成一整套囊括天人关系的严密思想体系；宋明理学上升到思辨化阶段，形成论证严密的儒学思想体系，是哲学化的儒学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98496"/>
            <a:ext cx="11625309" cy="723031"/>
          </a:xfrm>
          <a:prstGeom prst="rect">
            <a:avLst/>
          </a:prstGeom>
        </p:spPr>
        <p:txBody>
          <a:bodyPr wrap="square" lIns="121870" tIns="60934" rIns="121870" bIns="60934">
            <a:spAutoFit/>
          </a:bodyPr>
          <a:lstStyle/>
          <a:p>
            <a:pPr algn="ctr">
              <a:lnSpc>
                <a:spcPct val="150000"/>
              </a:lnSpc>
              <a:tabLst>
                <a:tab pos="2070100" algn="l"/>
              </a:tabLst>
            </a:pPr>
            <a:r>
              <a:rPr lang="en-US" altLang="zh-CN" sz="2600" b="1" kern="100" dirty="0" smtClean="0">
                <a:latin typeface="Times New Roman" panose="02020603050405020304"/>
                <a:ea typeface="华文细黑"/>
                <a:cs typeface="Courier New" panose="02070309020205020404"/>
              </a:rPr>
              <a:t>【</a:t>
            </a:r>
            <a:r>
              <a:rPr lang="zh-CN" altLang="en-US" sz="2600" b="1" kern="100" dirty="0" smtClean="0">
                <a:latin typeface="Times New Roman" panose="02020603050405020304"/>
                <a:ea typeface="华文细黑"/>
                <a:cs typeface="Courier New" panose="02070309020205020404"/>
              </a:rPr>
              <a:t>对比关联</a:t>
            </a:r>
            <a:r>
              <a:rPr lang="en-US" altLang="zh-CN" sz="2600" b="1" kern="100" dirty="0" smtClean="0">
                <a:latin typeface="Times New Roman" panose="02020603050405020304"/>
                <a:ea typeface="华文细黑"/>
                <a:cs typeface="Courier New" panose="02070309020205020404"/>
              </a:rPr>
              <a:t>】</a:t>
            </a:r>
            <a:r>
              <a:rPr lang="zh-CN" altLang="zh-CN" sz="2600" b="1" kern="100" dirty="0" smtClean="0">
                <a:latin typeface="Times New Roman" panose="02020603050405020304"/>
                <a:ea typeface="华文细黑"/>
                <a:cs typeface="Times New Roman" panose="02020603050405020304"/>
              </a:rPr>
              <a:t>程</a:t>
            </a:r>
            <a:r>
              <a:rPr lang="zh-CN" altLang="zh-CN" sz="2600" b="1" kern="100" dirty="0">
                <a:latin typeface="Times New Roman" panose="02020603050405020304"/>
                <a:ea typeface="华文细黑"/>
                <a:cs typeface="Times New Roman" panose="02020603050405020304"/>
              </a:rPr>
              <a:t>朱理学与陆王心学的异同</a:t>
            </a:r>
            <a:endParaRPr lang="zh-CN" altLang="zh-CN" sz="26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14877" y="1467880"/>
          <a:ext cx="11544965" cy="5005262"/>
        </p:xfrm>
        <a:graphic>
          <a:graphicData uri="http://schemas.openxmlformats.org/drawingml/2006/table">
            <a:tbl>
              <a:tblPr/>
              <a:tblGrid>
                <a:gridCol w="441868"/>
                <a:gridCol w="3090041"/>
                <a:gridCol w="4240924"/>
                <a:gridCol w="3772132"/>
              </a:tblGrid>
              <a:tr h="5068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Courier New" panose="02070309020205020404"/>
                        </a:rPr>
                        <a:t> 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程朱理学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陆王心学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8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不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同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点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400" kern="100" spc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对</a:t>
                      </a:r>
                      <a:r>
                        <a:rPr lang="en-US" sz="2400" kern="100" spc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“</a:t>
                      </a:r>
                      <a:r>
                        <a:rPr lang="zh-CN" sz="2400" kern="100" spc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理</a:t>
                      </a:r>
                      <a:r>
                        <a:rPr lang="en-US" sz="2400" kern="100" spc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”</a:t>
                      </a:r>
                      <a:r>
                        <a:rPr lang="zh-CN" sz="2400" kern="100" spc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的具体认识</a:t>
                      </a:r>
                      <a:endParaRPr lang="zh-CN" sz="2400" kern="100" spc="0" baseline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“</a:t>
                      </a: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理</a:t>
                      </a: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”</a:t>
                      </a: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是世界的本原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“</a:t>
                      </a: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心即理也</a:t>
                      </a: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”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97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哲学范畴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客观唯心主义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主观唯心主义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794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达到</a:t>
                      </a: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“</a:t>
                      </a: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理</a:t>
                      </a: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”</a:t>
                      </a: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的途径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“</a:t>
                      </a: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格物致知</a:t>
                      </a:r>
                      <a:r>
                        <a:rPr lang="en-US" sz="2400" kern="1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”</a:t>
                      </a:r>
                      <a:r>
                        <a:rPr lang="zh-CN" sz="2400" kern="1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，体</a:t>
                      </a: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验</a:t>
                      </a: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“</a:t>
                      </a: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天理</a:t>
                      </a: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”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“</a:t>
                      </a: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发明本心</a:t>
                      </a: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”</a:t>
                      </a: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；克服私欲</a:t>
                      </a:r>
                      <a:r>
                        <a:rPr lang="zh-CN" sz="2400" kern="100" spc="-70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，</a:t>
                      </a: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回复良知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857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相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同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点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内容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都是儒学新的表现形式，继承孔孟</a:t>
                      </a: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“</a:t>
                      </a: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仁</a:t>
                      </a: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”“</a:t>
                      </a: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礼</a:t>
                      </a: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”</a:t>
                      </a: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思想，认为世界的本原是</a:t>
                      </a: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“</a:t>
                      </a: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理</a:t>
                      </a: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”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788737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实质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以儒家纲常伦理约束社会，维护专制统治，遏制人的欲求</a:t>
                      </a: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Courier New" panose="02070309020205020404"/>
                        </a:rPr>
                        <a:t>(</a:t>
                      </a: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“</a:t>
                      </a: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存天理，灭人欲</a:t>
                      </a: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华文细黑"/>
                          <a:cs typeface="Times New Roman" panose="02020603050405020304"/>
                        </a:rPr>
                        <a:t>”</a:t>
                      </a: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Courier New" panose="02070309020205020404"/>
                        </a:rPr>
                        <a:t>)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1013794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影响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panose="02020603050405020304"/>
                          <a:ea typeface="华文细黑"/>
                          <a:cs typeface="Times New Roman" panose="02020603050405020304"/>
                        </a:rPr>
                        <a:t>有助于维护专制统治，压制人们的欲求，但对塑造中华民族的品格起到积极作用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4687" y="454604"/>
            <a:ext cx="2466751" cy="662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待考视角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638" y="1311829"/>
            <a:ext cx="11409359" cy="923149"/>
          </a:xfrm>
          <a:prstGeom prst="rect">
            <a:avLst/>
          </a:prstGeom>
        </p:spPr>
        <p:txBody>
          <a:bodyPr wrap="square" lIns="121870" tIns="60934" rIns="121870" bIns="60934">
            <a:spAutoFit/>
          </a:bodyPr>
          <a:lstStyle/>
          <a:p>
            <a:pPr algn="just">
              <a:tabLst>
                <a:tab pos="2070100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/>
                <a:ea typeface="华文细黑"/>
                <a:cs typeface="Courier New" panose="02070309020205020404"/>
              </a:rPr>
              <a:t>1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/>
                <a:ea typeface="华文细黑"/>
                <a:cs typeface="Courier New" panose="02070309020205020404"/>
              </a:rPr>
              <a:t>.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 宋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代儒学的哲学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化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：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理学家以思辨性的哲理否定了先前儒学较为粗糙的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“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天命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”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观和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“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天人感应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”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神学目的论。完成了哲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学</a:t>
            </a:r>
            <a:r>
              <a:rPr lang="zh-CN" altLang="en-US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化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体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系的尝试。</a:t>
            </a:r>
            <a:endParaRPr lang="zh-CN" altLang="zh-CN" sz="2400" kern="100" dirty="0">
              <a:solidFill>
                <a:srgbClr val="000000"/>
              </a:solidFill>
              <a:latin typeface="Times New Roman" panose="02020603050405020304"/>
              <a:ea typeface="华文细黑"/>
              <a:cs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9638" y="2555025"/>
            <a:ext cx="11119188" cy="126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070100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2.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 宋代儒学的世俗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化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：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例如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唐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代女服的主要特征为风华美丽、不拘一格、个性突出，宋代女服一反唐代时的绚丽开放，呈现一种内敛拘谨而又不乏淡雅精致的风格。</a:t>
            </a:r>
            <a:endParaRPr lang="zh-CN" altLang="en-US" sz="2400" kern="100" dirty="0">
              <a:solidFill>
                <a:srgbClr val="000000"/>
              </a:solidFill>
              <a:latin typeface="Times New Roman" panose="02020603050405020304"/>
              <a:ea typeface="华文细黑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9638" y="4047737"/>
            <a:ext cx="11119189" cy="126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070100" algn="l"/>
              </a:tabLst>
            </a:pP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3. 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宋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代理学的时代精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神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：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例如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唐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末五代，对关羽的信仰主要限于民间，故其社会地位并不高。入宋以后，宋朝皇帝封关羽为王，立庙祭祀，与宋对峙的金朝也下令重修关庙。关羽神灵的社会地位迅速提高。</a:t>
            </a:r>
            <a:endParaRPr lang="zh-CN" altLang="en-US" sz="2400" kern="100" dirty="0">
              <a:solidFill>
                <a:srgbClr val="000000"/>
              </a:solidFill>
              <a:latin typeface="Times New Roman" panose="02020603050405020304"/>
              <a:ea typeface="华文细黑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4167" y="1046625"/>
            <a:ext cx="4875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132965" algn="l"/>
              </a:tabLst>
              <a:defRPr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经济重心南移对文化的影响</a:t>
            </a:r>
            <a:endParaRPr lang="zh-CN" altLang="zh-CN" sz="2800" b="1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9942" y="1802547"/>
            <a:ext cx="10656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spcAft>
                <a:spcPts val="0"/>
              </a:spcAft>
              <a:tabLst>
                <a:tab pos="2400300" algn="l"/>
              </a:tabLst>
            </a:pPr>
            <a:r>
              <a:rPr lang="en-US" altLang="zh-CN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经</a:t>
            </a:r>
            <a:r>
              <a:rPr lang="zh-CN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济重心南</a:t>
            </a:r>
            <a:r>
              <a:rPr lang="zh-CN" altLang="zh-CN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移反</a:t>
            </a:r>
            <a:r>
              <a:rPr lang="zh-CN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映了我国古代南北经济发展的巨大变化</a:t>
            </a:r>
            <a:r>
              <a:rPr lang="zh-CN" altLang="zh-CN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。黄</a:t>
            </a:r>
            <a:r>
              <a:rPr lang="zh-CN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河流域是中华民族的主要发祥地，是中国开发最早的地</a:t>
            </a:r>
            <a:r>
              <a:rPr lang="zh-CN" altLang="zh-CN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区</a:t>
            </a:r>
            <a:r>
              <a:rPr lang="zh-CN" altLang="en-US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zh-CN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最</a:t>
            </a:r>
            <a:r>
              <a:rPr lang="zh-CN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早经济中心</a:t>
            </a:r>
            <a:r>
              <a:rPr lang="zh-CN" altLang="zh-CN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。随</a:t>
            </a:r>
            <a:r>
              <a:rPr lang="zh-CN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着北方人口的南迁和江南地区的开发，南方经济持续、快速的发展，这是经济重心南移的主要表现。经济重心南移给淮河流域、长江流域及其以南地区的经济、政治、文化和社会生活带来了深远影响。</a:t>
            </a:r>
            <a:endParaRPr lang="zh-CN" altLang="zh-CN" sz="2400" kern="100" dirty="0"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575" y="4427121"/>
            <a:ext cx="10963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kern="100" dirty="0">
                <a:solidFill>
                  <a:schemeClr val="tx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对人才教育的影响：导致了人才教育的相应变化，推动了教育科举的发展，也促进了南方地区教育文化的发展</a:t>
            </a:r>
            <a:endParaRPr lang="en-US" altLang="zh-CN" sz="2400" kern="100" dirty="0">
              <a:solidFill>
                <a:schemeClr val="tx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kern="100" dirty="0">
                <a:solidFill>
                  <a:schemeClr val="tx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对民族关系的影响：</a:t>
            </a:r>
            <a:r>
              <a:rPr lang="zh-CN" altLang="zh-CN" sz="2400" kern="100" dirty="0">
                <a:solidFill>
                  <a:schemeClr val="tx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促进了各民族的融合。北方人民南迁，使游牧民族和汉族有了更深更广泛的交流和合作，促进了民族多样性和统一性的发展</a:t>
            </a:r>
            <a:endParaRPr lang="zh-CN" altLang="en-US" sz="2400" kern="100" dirty="0">
              <a:solidFill>
                <a:schemeClr val="tx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4980" y="593745"/>
            <a:ext cx="4875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132965" algn="l"/>
              </a:tabLst>
              <a:defRPr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经济重心南移对文化的影响</a:t>
            </a:r>
            <a:endParaRPr lang="zh-CN" altLang="zh-CN" sz="2800" b="1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3205" y="1115715"/>
            <a:ext cx="1157365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案例展示：北</a:t>
            </a:r>
            <a:r>
              <a:rPr lang="zh-CN" altLang="en-US" sz="2800" dirty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宋科举入朝做官的官员统计</a:t>
            </a:r>
            <a:endParaRPr lang="zh-CN" altLang="en-US" sz="2800" dirty="0">
              <a:solidFill>
                <a:schemeClr val="bg1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dirty="0" smtClean="0">
              <a:solidFill>
                <a:schemeClr val="bg1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dirty="0">
              <a:solidFill>
                <a:schemeClr val="bg1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dirty="0" smtClean="0">
              <a:solidFill>
                <a:schemeClr val="bg1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dirty="0" smtClean="0">
              <a:solidFill>
                <a:schemeClr val="bg1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dirty="0" smtClean="0">
              <a:solidFill>
                <a:schemeClr val="bg1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dirty="0" smtClean="0">
              <a:solidFill>
                <a:schemeClr val="bg1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</a:t>
            </a:r>
            <a:r>
              <a:rPr lang="zh-CN" altLang="en-US" sz="2400" dirty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</a:t>
            </a:r>
            <a:r>
              <a:rPr lang="en-US" altLang="zh-CN" sz="2400" dirty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]</a:t>
            </a:r>
            <a:r>
              <a:rPr lang="zh-CN" altLang="en-US" sz="2400" dirty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表格所示内容反映的实质问题是什么？</a:t>
            </a:r>
            <a:endParaRPr lang="zh-CN" altLang="en-US" sz="2400" dirty="0">
              <a:solidFill>
                <a:schemeClr val="bg1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</a:t>
            </a:r>
            <a:r>
              <a:rPr lang="zh-CN" altLang="en-US" sz="2400" dirty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教你读史</a:t>
            </a:r>
            <a:r>
              <a:rPr lang="en-US" altLang="zh-CN" sz="24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]</a:t>
            </a:r>
            <a:r>
              <a:rPr lang="zh-CN" altLang="en-US" sz="24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</a:t>
            </a:r>
            <a:r>
              <a:rPr lang="zh-CN" altLang="en-US" sz="2400" dirty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较北宋不同时期入朝做官的官员数量的变化，可知，南方官员的人数大大增加，这从侧面反映出南方经济文化影响力的增强。</a:t>
            </a:r>
            <a:endParaRPr lang="zh-CN" altLang="en-US" sz="2400" dirty="0">
              <a:solidFill>
                <a:schemeClr val="bg1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</a:t>
            </a:r>
            <a:r>
              <a:rPr lang="zh-CN" altLang="en-US" sz="2400" dirty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提示</a:t>
            </a:r>
            <a:r>
              <a:rPr lang="en-US" altLang="zh-CN" sz="2400" dirty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]</a:t>
            </a:r>
            <a:r>
              <a:rPr lang="zh-CN" altLang="en-US" sz="2400" dirty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随着经济重心南移，北宋时期南方通过科举入朝为官的数量逐渐增多，客观反映了经济重心转移对教育文化的影响，实质说明文化重心随经济重心转移而变化。</a:t>
            </a:r>
            <a:endParaRPr lang="zh-CN" altLang="en-US" sz="2400" dirty="0">
              <a:solidFill>
                <a:schemeClr val="bg1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508125" y="1742371"/>
          <a:ext cx="8382358" cy="21945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062358"/>
                <a:gridCol w="1083120"/>
                <a:gridCol w="1083120"/>
                <a:gridCol w="1083120"/>
                <a:gridCol w="1493760"/>
                <a:gridCol w="1493760"/>
                <a:gridCol w="1083120"/>
              </a:tblGrid>
              <a:tr h="44063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前期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中期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后期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</a:tr>
              <a:tr h="440635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人数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比例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人数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比例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人数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比例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440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北方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278</a:t>
                      </a: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84.5%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274</a:t>
                      </a: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63.9%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121</a:t>
                      </a: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40.3%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5222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南方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51</a:t>
                      </a: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15.5%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155</a:t>
                      </a: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36.1%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179</a:t>
                      </a: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59.7%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0374" y="1024534"/>
            <a:ext cx="8481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132965" algn="l"/>
              </a:tabLst>
              <a:defRPr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中国古代文化特色与社会存在（时代特征）的关系</a:t>
            </a:r>
            <a:endParaRPr lang="zh-CN" altLang="zh-CN" sz="2800" b="1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0374" y="1844945"/>
            <a:ext cx="114299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文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学艺术是一定社会经济、政治的反映</a:t>
            </a:r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，文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学的发展和繁荣又是以一定的社会经济、政治状况为基础的。欣赏特定时期的文学艺术作品要注意透过其外在形式</a:t>
            </a:r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，揭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示它反映的社会背景</a:t>
            </a:r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 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认识唐朝社会变迁对诗歌风格的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大影响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(1)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盛唐时诗风开朗奔放、刚健清新，反映了唐朝国力强盛、文化开放的社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会背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景。</a:t>
            </a:r>
            <a:endParaRPr lang="zh-CN" altLang="en-US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  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(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2)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中唐时诗风平实浅近、讽喻诗作大量涌现，反映了唐朝的社会弊端日益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暴露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(3)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晚唐时期，诗风凝重忧郁，反映了唐帝国的由盛转衰。</a:t>
            </a:r>
            <a:endParaRPr lang="zh-CN" altLang="en-US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half" idx="1"/>
          </p:nvPr>
        </p:nvSpPr>
        <p:spPr>
          <a:xfrm>
            <a:off x="241935" y="1346835"/>
            <a:ext cx="11693391" cy="4956688"/>
          </a:xfrm>
        </p:spPr>
        <p:txBody>
          <a:bodyPr/>
          <a:lstStyle/>
          <a:p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命题规律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(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1)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从题型看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多为选择</a:t>
            </a:r>
            <a:r>
              <a:rPr lang="zh-CN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 dirty="0" smtClean="0">
                <a:solidFill>
                  <a:srgbClr val="000000"/>
                </a:solidFill>
                <a:latin typeface="NEU-BZ"/>
                <a:ea typeface="方正楷体_GBK"/>
                <a:cs typeface="Times New Roman" panose="02020603050405020304" pitchFamily="18" charset="0"/>
              </a:rPr>
              <a:t>非</a:t>
            </a:r>
            <a:r>
              <a:rPr lang="zh-CN" altLang="zh-CN" sz="2400" dirty="0">
                <a:solidFill>
                  <a:srgbClr val="000000"/>
                </a:solidFill>
                <a:latin typeface="NEU-BZ"/>
                <a:ea typeface="方正楷体_GBK"/>
                <a:cs typeface="Times New Roman" panose="02020603050405020304" pitchFamily="18" charset="0"/>
              </a:rPr>
              <a:t>选择题多与其他章节内容联系起来考查。</a:t>
            </a:r>
            <a:endParaRPr lang="en-US" altLang="zh-CN" sz="2400" kern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(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2)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从内容看</a:t>
            </a:r>
            <a:r>
              <a:rPr lang="en-US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火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药、书画艺术等属于考查的重点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尤其</a:t>
            </a:r>
            <a:r>
              <a:rPr lang="zh-CN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程朱理学、科技等方面曾多次考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复习时要尤为注意</a:t>
            </a:r>
            <a:r>
              <a:rPr lang="zh-CN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kern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(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3)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从形式看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原始材料、图片、表格的运用较多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多以此创设新情境</a:t>
            </a:r>
            <a:r>
              <a:rPr lang="zh-CN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kern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(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4)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从难易度看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本单元没有太多难点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考查内容也相对简单</a:t>
            </a:r>
            <a:r>
              <a:rPr lang="zh-CN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但是</a:t>
            </a:r>
            <a:r>
              <a:rPr lang="zh-CN" altLang="zh-CN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学部分内容本身比较深奥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高考题目难度相对较大。</a:t>
            </a:r>
            <a:endParaRPr lang="zh-CN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备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考建议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单元内容相对琐碎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注意归纳整理本单元知识的基本线索和内容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紧</a:t>
            </a:r>
            <a:r>
              <a:rPr lang="zh-CN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扣</a:t>
            </a:r>
            <a:r>
              <a:rPr lang="zh-CN" altLang="en-US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“繁荣”</a:t>
            </a:r>
            <a:r>
              <a:rPr lang="en-US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成熟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这一特征</a:t>
            </a:r>
            <a:r>
              <a:rPr lang="en-US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4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把分散的内容串联起来</a:t>
            </a:r>
            <a:r>
              <a:rPr lang="zh-CN" altLang="zh-CN" sz="24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理学部分名词、概念多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注意理解其内涵</a:t>
            </a:r>
            <a:r>
              <a:rPr lang="zh-CN" altLang="zh-CN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。宋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元科技文化是高考热点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注意掌握其与宋元时期社会政治、经济发展的关系。</a:t>
            </a:r>
            <a:endParaRPr lang="zh-CN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32355" y="695325"/>
            <a:ext cx="664797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charset="-122"/>
                <a:sym typeface="+mn-ea"/>
              </a:rPr>
              <a:t>考纲解读：魏晋隋唐两宋思想与科技文化</a:t>
            </a:r>
            <a:endParaRPr kumimoji="1" lang="zh-CN" altLang="en-US" sz="2800" b="1" dirty="0" smtClean="0">
              <a:solidFill>
                <a:schemeClr val="bg1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1935" y="319405"/>
            <a:ext cx="4614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【研究纲领】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308" y="1043379"/>
            <a:ext cx="8481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132965" algn="l"/>
              </a:tabLst>
              <a:defRPr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中国古代文化特色与社会存在（时代特征）的关系</a:t>
            </a:r>
            <a:endParaRPr lang="zh-CN" altLang="zh-CN" sz="2800" b="1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8306" y="1611274"/>
            <a:ext cx="11124197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 algn="ctr">
              <a:lnSpc>
                <a:spcPts val="3200"/>
              </a:lnSpc>
              <a:spcAft>
                <a:spcPts val="1200"/>
              </a:spcAft>
              <a:tabLst>
                <a:tab pos="2400300" algn="l"/>
              </a:tabLst>
            </a:pPr>
            <a:r>
              <a:rPr lang="zh-CN" altLang="en-US" sz="2400" kern="1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kern="1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kern="1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2400" kern="1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词</a:t>
            </a:r>
            <a:r>
              <a:rPr lang="zh-CN" altLang="zh-CN" sz="2400" kern="100" dirty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成为宋代主要的文学形式</a:t>
            </a:r>
            <a:r>
              <a:rPr lang="zh-CN" altLang="zh-CN" sz="2400" kern="1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solidFill>
                <a:schemeClr val="bg1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7970" algn="just">
              <a:lnSpc>
                <a:spcPts val="3200"/>
              </a:lnSpc>
              <a:spcAft>
                <a:spcPts val="0"/>
              </a:spcAft>
              <a:tabLst>
                <a:tab pos="2400300" algn="l"/>
              </a:tabLst>
            </a:pP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宋词一方面反映了宋代民族政权并立，国家分裂，文人用词抒发对国家分裂的悲愤，如辛弃疾；</a:t>
            </a:r>
            <a:endParaRPr lang="en-US" altLang="zh-CN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indent="267970" algn="just">
              <a:lnSpc>
                <a:spcPts val="3200"/>
              </a:lnSpc>
              <a:spcAft>
                <a:spcPts val="0"/>
              </a:spcAft>
              <a:tabLst>
                <a:tab pos="2400300" algn="l"/>
              </a:tabLst>
            </a:pP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另一方面也反映了宋代商品经济发展，市民阶层扩大，词的文学形式和特色更加适应市民生活的需要，如柳永。</a:t>
            </a:r>
            <a:endParaRPr lang="zh-CN" altLang="zh-CN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8307" y="3954015"/>
            <a:ext cx="1112419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 algn="ctr">
              <a:lnSpc>
                <a:spcPts val="3200"/>
              </a:lnSpc>
              <a:spcAft>
                <a:spcPts val="1200"/>
              </a:spcAft>
              <a:tabLst>
                <a:tab pos="2400300" algn="l"/>
              </a:tabLst>
            </a:pPr>
            <a:r>
              <a:rPr lang="zh-CN" altLang="en-US" sz="2400" kern="1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例</a:t>
            </a:r>
            <a:r>
              <a:rPr lang="en-US" altLang="zh-CN" sz="2400" kern="1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en-US" sz="2400" kern="1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：北宋风俗画、文人画等绘画的兴起。</a:t>
            </a:r>
            <a:endParaRPr lang="en-US" altLang="zh-CN" sz="2400" kern="100" dirty="0" smtClean="0">
              <a:solidFill>
                <a:schemeClr val="bg1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indent="267970" algn="just">
              <a:lnSpc>
                <a:spcPts val="3200"/>
              </a:lnSpc>
              <a:tabLst>
                <a:tab pos="24003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(1)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宋代随着手工业、商业的不断发展，城市经济繁荣，出现了封建文化的高度繁荣，涌现出一大批书法家、画家，如北宋苏轼、黄庭坚等；同时风俗画盛行，如张择端的《清明上河图》，反映了北宋东京繁华的景象。</a:t>
            </a:r>
            <a:endParaRPr lang="zh-CN" altLang="zh-CN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indent="267970" algn="just">
              <a:lnSpc>
                <a:spcPts val="3200"/>
              </a:lnSpc>
              <a:tabLst>
                <a:tab pos="24003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(2)</a:t>
            </a:r>
            <a:r>
              <a:rPr lang="zh-CN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宋代强化中央集权，反映在绘画方面，如宫廷画盛行；强调以景写意，抒发作者个人内心情感的文人画进一步发展。</a:t>
            </a:r>
            <a:endParaRPr lang="zh-CN" altLang="zh-CN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308" y="1043379"/>
            <a:ext cx="8481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132965" algn="l"/>
              </a:tabLst>
              <a:defRPr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中国古代文化特色与社会存在（时代特征）的关系</a:t>
            </a:r>
            <a:endParaRPr lang="zh-CN" altLang="zh-CN" sz="2800" b="1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3205" y="1602836"/>
            <a:ext cx="2177643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史家观点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0934" y="2136595"/>
            <a:ext cx="10857186" cy="323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tabLst>
                <a:tab pos="2070100" algn="l"/>
              </a:tabLst>
            </a:pPr>
            <a:r>
              <a:rPr lang="en-US" altLang="zh-CN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    </a:t>
            </a:r>
            <a:r>
              <a:rPr lang="zh-CN" altLang="zh-CN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在</a:t>
            </a:r>
            <a:r>
              <a:rPr lang="zh-CN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当时文人看来，</a:t>
            </a:r>
            <a:r>
              <a:rPr lang="zh-CN" altLang="zh-CN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词是</a:t>
            </a:r>
            <a:r>
              <a:rPr lang="en-US" altLang="zh-CN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小道</a:t>
            </a:r>
            <a:r>
              <a:rPr lang="en-US" altLang="zh-CN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，不是载道的工具、治国平天下的手段。但是，在诗歌走上</a:t>
            </a:r>
            <a:r>
              <a:rPr lang="en-US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雅正</a:t>
            </a:r>
            <a:r>
              <a:rPr lang="en-US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道路而较少表现纯粹的个人生活情感特别是男女恋情的情况下，它正是以其娱乐艺术的性质、不够堂皇正大却也较少拘谨的地位，而弥补了诗的不足，获得意外的兴旺</a:t>
            </a:r>
            <a:r>
              <a:rPr lang="en-US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……</a:t>
            </a:r>
            <a:r>
              <a:rPr lang="en-US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(</a:t>
            </a:r>
            <a:r>
              <a:rPr lang="zh-CN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苏轼</a:t>
            </a:r>
            <a:r>
              <a:rPr lang="en-US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)</a:t>
            </a:r>
            <a:r>
              <a:rPr lang="zh-CN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作为士大夫集团的成员，比任何人都更敏感更深刻体会到强大的统治思想对个人的压制，而走向对一切既定价值准则的怀疑、厌倦与舍弃，努力从精神上寻找一条彻底解脱出世的途径</a:t>
            </a:r>
            <a:r>
              <a:rPr lang="zh-CN" altLang="zh-CN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。</a:t>
            </a:r>
            <a:endParaRPr lang="en-US" altLang="zh-CN" sz="2400" kern="1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  <a:p>
            <a:pPr algn="r">
              <a:lnSpc>
                <a:spcPts val="3500"/>
              </a:lnSpc>
              <a:tabLst>
                <a:tab pos="2070100" algn="l"/>
              </a:tabLst>
            </a:pPr>
            <a:r>
              <a:rPr lang="en-US" altLang="zh-CN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——</a:t>
            </a:r>
            <a:r>
              <a:rPr lang="zh-CN" altLang="zh-CN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骆玉明《中国文学史》</a:t>
            </a:r>
            <a:endParaRPr lang="zh-CN" altLang="zh-CN" sz="2400" kern="1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3205" y="5309932"/>
            <a:ext cx="11384915" cy="126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待考视角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宋代商品经济发展下的文化世俗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化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：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宋元话本中的人物形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象</a:t>
            </a:r>
            <a:r>
              <a:rPr lang="zh-CN" altLang="en-US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变化：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突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破了百姓遥不可及的才子佳人、将相游侠，包括工匠、店铺伙计、商人、作坊主、婢妾、吏卒、僧侣、妓女、媒婆、盗贼等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02001" y="509915"/>
            <a:ext cx="198002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唐宋变革论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【学术视野】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199" y="1116965"/>
            <a:ext cx="11335408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6675" indent="-66675"/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      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日本学者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内藤湖南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的“唐宋变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革说”的创立于</a:t>
            </a:r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1909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。该学术命题迄今仍具鲜活的生命力，则在于它的独创性和开放性，为后来者的继承、发展或证伪、立异都留下广阔的空间。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经过学生宫崎市定的发展，唐宋之间发生的诸多社会变化具有了划时代的意义，它不再仅仅是晚清中国社会制度、风俗、思想形成的源头，而是开启近代社会的大变革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但是否真正属于变革，尚需进一步的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研究。</a:t>
            </a:r>
            <a:endParaRPr 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442" y="3076297"/>
            <a:ext cx="11831823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政治上，由</a:t>
            </a:r>
            <a:r>
              <a:rPr lang="zh-CN" altLang="en-US" sz="24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贵族政治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进入</a:t>
            </a:r>
            <a:r>
              <a:rPr lang="zh-CN" altLang="en-US" sz="24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君主独裁政治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。“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贵族的失势的结果，使君主的地位和人民较为接近，任何人要担任高职，亦不能靠世袭的特权，而是由天子的权力来决定和任命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”。</a:t>
            </a:r>
            <a:endParaRPr lang="en-US" altLang="zh-CN" sz="24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经济上，</a:t>
            </a:r>
            <a:r>
              <a:rPr lang="zh-CN" altLang="en-US" sz="24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实物经济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终结，</a:t>
            </a:r>
            <a:r>
              <a:rPr lang="zh-CN" altLang="en-US" sz="24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货币经济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开始。</a:t>
            </a:r>
            <a:endParaRPr lang="en-US" altLang="zh-CN" sz="24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文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化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上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，经学由</a:t>
            </a:r>
            <a:r>
              <a:rPr lang="zh-CN" altLang="en-US" sz="24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重师法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、疏不破注变为疑古，</a:t>
            </a:r>
            <a:r>
              <a:rPr lang="zh-CN" altLang="en-US" sz="24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以己意解经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；文学由</a:t>
            </a:r>
            <a:r>
              <a:rPr lang="zh-CN" altLang="en-US" sz="24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注重形式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的四六体演变为</a:t>
            </a:r>
            <a:r>
              <a:rPr lang="zh-CN" altLang="en-US" sz="2400" dirty="0" smtClean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自由表现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的散文体，诗词曲等亦都由注重形式转为自己发挥。总之，</a:t>
            </a:r>
            <a:r>
              <a:rPr lang="zh-CN" altLang="en-US" sz="2400" dirty="0" smtClean="0">
                <a:solidFill>
                  <a:schemeClr val="accent4">
                    <a:lumMod val="75000"/>
                  </a:schemeClr>
                </a:solidFill>
                <a:latin typeface="华文细黑" panose="02010600040101010101" charset="-122"/>
                <a:ea typeface="华文细黑" panose="02010600040101010101" charset="-122"/>
              </a:rPr>
              <a:t>贵族式的文学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一变而为</a:t>
            </a:r>
            <a:r>
              <a:rPr lang="zh-CN" altLang="en-US" sz="2400" dirty="0" smtClean="0">
                <a:solidFill>
                  <a:schemeClr val="accent4">
                    <a:lumMod val="75000"/>
                  </a:schemeClr>
                </a:solidFill>
                <a:latin typeface="华文细黑" panose="02010600040101010101" charset="-122"/>
                <a:ea typeface="华文细黑" panose="02010600040101010101" charset="-122"/>
              </a:rPr>
              <a:t>庶民式的文学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，音乐，艺术等都是这样。</a:t>
            </a:r>
            <a:endParaRPr lang="zh-CN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63215" y="5753953"/>
            <a:ext cx="734905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——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以上参考牟发松</a:t>
            </a:r>
            <a:r>
              <a:rPr lang="en-US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《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“唐宋变革说”三题</a:t>
            </a:r>
            <a:r>
              <a:rPr lang="en-US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》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、</a:t>
            </a:r>
            <a:endParaRPr lang="en-US" altLang="zh-CN" sz="24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algn="r"/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李华瑞</a:t>
            </a:r>
            <a:r>
              <a:rPr lang="en-US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《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“唐宋变革”论的由来与发展</a:t>
            </a:r>
            <a:r>
              <a:rPr lang="en-US" altLang="zh-CN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》</a:t>
            </a:r>
            <a:endParaRPr lang="zh-CN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63323" y="59499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本课小结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5301" y="1494689"/>
            <a:ext cx="11440026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楷体" panose="02010609060101010101" charset="-122"/>
              </a:rPr>
              <a:t>       北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楷体" panose="02010609060101010101" charset="-122"/>
              </a:rPr>
              <a:t>宋时，儒家学者融合了佛道思想来解释儒家义理，形成了以理为核心的新儒学体系</a:t>
            </a:r>
            <a:r>
              <a:rPr lang="en-US" altLang="zh-CN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楷体" panose="02010609060101010101" charset="-122"/>
              </a:rPr>
              <a:t>——“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楷体" panose="02010609060101010101" charset="-122"/>
              </a:rPr>
              <a:t>理学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楷体" panose="02010609060101010101" charset="-122"/>
              </a:rPr>
              <a:t>”。程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楷体" panose="02010609060101010101" charset="-122"/>
              </a:rPr>
              <a:t>朱理学和陆王心学都是以儒家纲常约束社会，维护专制统治，遏制人的欲求；都强调社会责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楷体" panose="02010609060101010101" charset="-122"/>
              </a:rPr>
              <a:t>任和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楷体" panose="02010609060101010101" charset="-122"/>
              </a:rPr>
              <a:t>历史使命，对塑造民族性格产生了积极影响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楷体" panose="02010609060101010101" charset="-122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楷体" panose="02010609060101010101" charset="-122"/>
            </a:endParaRPr>
          </a:p>
          <a:p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      中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国古代科技是建立在农耕文明基础之上的，科技一旦满足农业生产的需要，就失去了发展的动力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。任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何重大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科技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发明创造，只有在适应社会发展需要的时候，才能发挥改造社会的巨大作用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       诗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歌的繁荣反映了唐代国家统一、经济繁荣的盛世景象，也体现了科举制度的发展，促进了诗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歌创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作繁荣的鲜明特征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。宋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代商业的发展，城市的繁荣，以及市民数量的增加，是促使词成为宋代文学的主流形式和标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志的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物质基础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        中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国画的演变深刻反映了各个历史时期的时代特征，如隋唐时期绘画艺术的发展，是隋唐盛世</a:t>
            </a:r>
            <a:r>
              <a:rPr lang="zh-CN" altLang="en-US" sz="24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的缩</a:t>
            </a:r>
            <a:r>
              <a:rPr lang="zh-CN" altLang="en-US" sz="24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</a:rPr>
              <a:t>影；宋代绘画艺术则明显地反映工商业发达、城市繁荣的时代特征。</a:t>
            </a:r>
            <a:endParaRPr lang="zh-CN" altLang="en-US" sz="24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18705" y="2723515"/>
            <a:ext cx="448437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6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欢迎批评指正：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联系方式：</a:t>
            </a:r>
            <a:r>
              <a:rPr kumimoji="1"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QQ</a:t>
            </a:r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kumimoji="1"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1823529611</a:t>
            </a:r>
            <a:endParaRPr kumimoji="1" lang="en-US" altLang="zh-CN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3790" y="882015"/>
            <a:ext cx="6318885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6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欢迎关注</a:t>
            </a:r>
            <a:r>
              <a:rPr kumimoji="1" lang="en-US" altLang="zh-CN" sz="36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kumimoji="1" lang="zh-CN" altLang="en-US" sz="36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历史园地</a:t>
            </a:r>
            <a:r>
              <a:rPr kumimoji="1" lang="en-US" altLang="zh-CN" sz="36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kumimoji="1" lang="zh-CN" altLang="en-US" sz="36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公众号</a:t>
            </a:r>
            <a:endParaRPr kumimoji="1" lang="zh-CN" altLang="en-US" sz="36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kumimoji="1" lang="zh-CN" altLang="en-US" sz="36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kumimoji="1" lang="zh-CN" altLang="en-US" sz="36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kumimoji="1" lang="zh-CN" altLang="en-US" sz="36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kumimoji="1" lang="zh-CN" altLang="en-US" sz="36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kumimoji="1" lang="en-US" altLang="zh-CN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图片 3" descr="qrcode_for_gh_cb7c66682347_3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6615" y="1695450"/>
            <a:ext cx="4292600" cy="42926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81910" y="706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课标解读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6" y="302682"/>
            <a:ext cx="4614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【研究纲领】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4034" y="1321461"/>
            <a:ext cx="2178147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时空观念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5281" y="1993755"/>
            <a:ext cx="5804535" cy="86175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1.</a:t>
            </a: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了解魏</a:t>
            </a:r>
            <a:r>
              <a:rPr lang="zh-CN" altLang="en-US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晋隋唐宋的</a:t>
            </a: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政权更迭和空间定位。</a:t>
            </a:r>
            <a:endParaRPr lang="en-US" altLang="zh-CN" sz="24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2</a:t>
            </a:r>
            <a:r>
              <a:rPr lang="en-US" altLang="zh-CN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.</a:t>
            </a:r>
            <a:r>
              <a:rPr lang="zh-CN" altLang="en-US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不同时期科技文化</a:t>
            </a: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发展</a:t>
            </a:r>
            <a:r>
              <a:rPr lang="zh-CN" altLang="en-US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的演变历程。</a:t>
            </a:r>
            <a:endParaRPr lang="zh-CN" altLang="zh-CN" sz="24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3860" y="3232150"/>
            <a:ext cx="431990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历史解释与史料实证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5595" y="3996055"/>
            <a:ext cx="5029786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0"/>
              </a:spcAft>
              <a:buNone/>
              <a:tabLst>
                <a:tab pos="2070735" algn="l"/>
              </a:tabLst>
            </a:pPr>
            <a:r>
              <a:rPr lang="zh-CN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1.</a:t>
            </a: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三教合一的概</a:t>
            </a:r>
            <a:r>
              <a:rPr lang="zh-CN" altLang="en-US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念</a:t>
            </a:r>
            <a:endParaRPr lang="en-US" altLang="zh-CN" sz="2400" kern="100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  <a:sym typeface="+mn-ea"/>
            </a:endParaRPr>
          </a:p>
          <a:p>
            <a:pPr algn="just">
              <a:spcAft>
                <a:spcPts val="0"/>
              </a:spcAft>
              <a:buNone/>
              <a:tabLst>
                <a:tab pos="2070735" algn="l"/>
              </a:tabLst>
            </a:pPr>
            <a:r>
              <a:rPr lang="en-US" altLang="zh-CN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.</a:t>
            </a:r>
            <a:r>
              <a:rPr lang="zh-CN" altLang="zh-CN" sz="2400" kern="1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儒</a:t>
            </a:r>
            <a:r>
              <a:rPr lang="zh-CN" altLang="zh-CN" sz="2400" kern="1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、佛、道三教地位的变</a:t>
            </a:r>
            <a:r>
              <a:rPr lang="zh-CN" altLang="zh-CN" sz="2400" kern="1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化</a:t>
            </a:r>
            <a:endParaRPr lang="en-US" altLang="zh-CN" sz="2400" kern="100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  <a:buNone/>
              <a:tabLst>
                <a:tab pos="2070735" algn="l"/>
              </a:tabLst>
            </a:pPr>
            <a:r>
              <a:rPr lang="en-US" altLang="zh-CN" sz="2400" kern="1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3.</a:t>
            </a:r>
            <a:r>
              <a:rPr lang="zh-CN" altLang="en-US" sz="2400" kern="1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古代文学艺术的特点及影响</a:t>
            </a:r>
            <a:endParaRPr lang="en-US" altLang="zh-CN" sz="2400" kern="100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  <a:sym typeface="+mn-ea"/>
            </a:endParaRPr>
          </a:p>
          <a:p>
            <a:pPr algn="just">
              <a:spcAft>
                <a:spcPts val="0"/>
              </a:spcAft>
              <a:buNone/>
              <a:tabLst>
                <a:tab pos="2070735" algn="l"/>
              </a:tabLst>
            </a:pPr>
            <a:r>
              <a:rPr lang="en-US" altLang="zh-CN" sz="2400" kern="1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4.</a:t>
            </a:r>
            <a:r>
              <a:rPr lang="zh-CN" altLang="en-US" sz="2400" kern="1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程朱理学、陆九渊心学</a:t>
            </a:r>
            <a:endParaRPr lang="en-US" altLang="zh-CN" sz="2400" kern="100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  <a:sym typeface="+mn-ea"/>
            </a:endParaRPr>
          </a:p>
          <a:p>
            <a:pPr algn="just">
              <a:spcAft>
                <a:spcPts val="0"/>
              </a:spcAft>
              <a:buNone/>
              <a:tabLst>
                <a:tab pos="2070735" algn="l"/>
              </a:tabLst>
            </a:pPr>
            <a:r>
              <a:rPr lang="en-US" altLang="zh-CN" sz="2400" kern="1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5.</a:t>
            </a:r>
            <a:r>
              <a:rPr lang="zh-CN" altLang="en-US" sz="2400" kern="1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格</a:t>
            </a:r>
            <a:r>
              <a:rPr lang="zh-CN" altLang="en-US" sz="2400" kern="1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物致</a:t>
            </a:r>
            <a:r>
              <a:rPr lang="zh-CN" altLang="en-US" sz="2400" kern="1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知、内心反省</a:t>
            </a:r>
            <a:endParaRPr lang="en-US" altLang="zh-CN" sz="2400" kern="100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  <a:sym typeface="+mn-ea"/>
            </a:endParaRPr>
          </a:p>
          <a:p>
            <a:pPr algn="just">
              <a:spcAft>
                <a:spcPts val="0"/>
              </a:spcAft>
              <a:buNone/>
              <a:tabLst>
                <a:tab pos="2070735" algn="l"/>
              </a:tabLst>
            </a:pPr>
            <a:endParaRPr lang="zh-CN" altLang="zh-CN" sz="2400" kern="100" dirty="0">
              <a:latin typeface="Times New Roman" panose="02020603050405020304"/>
              <a:ea typeface="华文细黑" panose="02010600040101010101" charset="-122"/>
              <a:cs typeface="Times New Roman" panose="02020603050405020304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9840" y="1284120"/>
            <a:ext cx="217814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唯物史观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79004" y="1923415"/>
            <a:ext cx="5849445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1</a:t>
            </a:r>
            <a:r>
              <a:rPr lang="en-US" altLang="zh-CN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en-US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认识不同时期科技文化发展的特点与社会存在的关系。</a:t>
            </a:r>
            <a:endParaRPr lang="en-US" altLang="zh-CN" sz="2400" kern="100" dirty="0" smtClean="0"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/>
            </a:endParaRPr>
          </a:p>
          <a:p>
            <a:pPr algn="just"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2.</a:t>
            </a:r>
            <a:r>
              <a:rPr lang="zh-CN" altLang="en-US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经济重心南移对文化科技的影响。</a:t>
            </a:r>
            <a:endParaRPr lang="zh-CN" altLang="zh-CN" sz="24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31759" y="3282341"/>
            <a:ext cx="217814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家国情怀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39840" y="4019550"/>
            <a:ext cx="5788609" cy="16004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1</a:t>
            </a:r>
            <a:r>
              <a:rPr lang="en-US" altLang="zh-CN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感</a:t>
            </a:r>
            <a:r>
              <a:rPr lang="zh-CN" altLang="en-US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受隋唐时期封建社会的高度繁荣</a:t>
            </a:r>
            <a:endParaRPr lang="en-US" altLang="zh-CN" sz="2400" kern="100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  <a:sym typeface="+mn-ea"/>
            </a:endParaRPr>
          </a:p>
          <a:p>
            <a:pPr algn="just"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2.</a:t>
            </a:r>
            <a:r>
              <a:rPr lang="zh-CN" altLang="en-US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认识民族交融对思想文化发展的影响</a:t>
            </a:r>
            <a:endParaRPr lang="en-US" altLang="zh-CN" sz="2400" kern="100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  <a:sym typeface="+mn-ea"/>
            </a:endParaRPr>
          </a:p>
          <a:p>
            <a:pPr algn="just"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3.</a:t>
            </a:r>
            <a:r>
              <a:rPr lang="zh-CN" altLang="en-US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理解国家统一对社会发展的积极意义</a:t>
            </a:r>
            <a:endParaRPr lang="en-US" altLang="zh-CN" sz="2400" kern="100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  <a:sym typeface="+mn-ea"/>
            </a:endParaRPr>
          </a:p>
          <a:p>
            <a:pPr algn="just"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4.</a:t>
            </a:r>
            <a:r>
              <a:rPr lang="zh-CN" altLang="en-US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  <a:sym typeface="+mn-ea"/>
              </a:rPr>
              <a:t>体会理学背后的社会责任感</a:t>
            </a:r>
            <a:endParaRPr lang="zh-CN" altLang="zh-CN" sz="24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6" y="302682"/>
            <a:ext cx="4614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【明晰考向】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83459" y="876551"/>
            <a:ext cx="701333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魏晋隋</a:t>
            </a:r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唐两宋思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想与科技文</a:t>
            </a:r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化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的考查现状</a:t>
            </a:r>
            <a:endParaRPr kumimoji="1" lang="zh-CN" altLang="en-US" sz="2800" b="1" dirty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7395" y="824652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考情分析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97394" y="1451728"/>
          <a:ext cx="8991827" cy="221236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425520"/>
                <a:gridCol w="6566307"/>
              </a:tblGrid>
              <a:tr h="383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年份</a:t>
                      </a:r>
                      <a:r>
                        <a:rPr lang="en-US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·</a:t>
                      </a: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卷别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命题角度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2016·</a:t>
                      </a: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全国卷</a:t>
                      </a:r>
                      <a:r>
                        <a:rPr lang="en-US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Ⅲ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王羲之的书法艺术地位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altLang="zh-CN" sz="24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2016·</a:t>
                      </a:r>
                      <a:r>
                        <a:rPr lang="zh-CN" altLang="en-US" sz="24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全国卷</a:t>
                      </a:r>
                      <a:r>
                        <a:rPr lang="en-US" altLang="zh-CN" sz="24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Ⅱ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altLang="zh-CN" sz="24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《</a:t>
                      </a:r>
                      <a:r>
                        <a:rPr lang="zh-CN" altLang="en-US" sz="24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三体石经</a:t>
                      </a:r>
                      <a:r>
                        <a:rPr lang="en-US" altLang="zh-CN" sz="24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》</a:t>
                      </a:r>
                      <a:r>
                        <a:rPr lang="zh-CN" altLang="en-US" sz="24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看汉字体系发展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2014·</a:t>
                      </a: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全国卷</a:t>
                      </a:r>
                      <a:r>
                        <a:rPr lang="en-US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Ⅰ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唐代儒学政治地位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2014·</a:t>
                      </a: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全国卷</a:t>
                      </a:r>
                      <a:r>
                        <a:rPr lang="en-US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Ⅰ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宋明理学的人性</a:t>
                      </a:r>
                      <a:endParaRPr lang="zh-CN" sz="24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2015·</a:t>
                      </a: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全国卷</a:t>
                      </a:r>
                      <a:r>
                        <a:rPr lang="en-US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Ⅰ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宋代理学对儒学的发展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297395" y="3744686"/>
          <a:ext cx="9078685" cy="2695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5519"/>
                <a:gridCol w="6653166"/>
              </a:tblGrid>
              <a:tr h="39121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2017·</a:t>
                      </a:r>
                      <a:r>
                        <a:rPr lang="zh-CN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北京文综</a:t>
                      </a:r>
                      <a:endParaRPr lang="en-US" altLang="zh-CN" sz="2400" kern="100" dirty="0" smtClean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zh-CN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历代对柳宗元思想和文学地位的评价</a:t>
                      </a:r>
                      <a:endParaRPr lang="zh-CN" altLang="en-US" sz="2400" kern="1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</a:tr>
              <a:tr h="370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2014·</a:t>
                      </a:r>
                      <a:r>
                        <a:rPr lang="zh-CN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江苏单科</a:t>
                      </a:r>
                      <a:endParaRPr lang="en-US" altLang="zh-CN" sz="2400" kern="100" dirty="0" smtClean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zh-CN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中国古代科技成就“雕版印刷”</a:t>
                      </a:r>
                      <a:endParaRPr lang="zh-CN" altLang="en-US" sz="2400" kern="1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2014·</a:t>
                      </a:r>
                      <a:r>
                        <a:rPr lang="zh-CN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天津文综</a:t>
                      </a:r>
                      <a:endParaRPr lang="en-US" altLang="zh-CN" sz="2400" kern="100" dirty="0" smtClean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zh-CN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儒家思想对农业的态度</a:t>
                      </a:r>
                      <a:endParaRPr lang="zh-CN" altLang="en-US" sz="2400" kern="1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2017·</a:t>
                      </a:r>
                      <a:r>
                        <a:rPr lang="zh-CN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江苏单科</a:t>
                      </a:r>
                      <a:endParaRPr lang="zh-CN" altLang="zh-CN" sz="2400" kern="100" dirty="0" smtClean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zh-CN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孔子思想与朱熹思想的比较</a:t>
                      </a:r>
                      <a:endParaRPr lang="zh-CN" altLang="en-US" sz="2400" kern="1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2016·</a:t>
                      </a:r>
                      <a:r>
                        <a:rPr lang="zh-CN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海南单科</a:t>
                      </a:r>
                      <a:endParaRPr lang="zh-CN" altLang="zh-CN" sz="2400" kern="100" dirty="0" smtClean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zh-CN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关羽民间崇拜与官方意识形态要求</a:t>
                      </a:r>
                      <a:endParaRPr lang="zh-CN" altLang="en-US" sz="2400" kern="1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</a:tr>
              <a:tr h="3279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2015·</a:t>
                      </a:r>
                      <a:r>
                        <a:rPr lang="zh-CN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海南单科</a:t>
                      </a:r>
                      <a:endParaRPr lang="zh-CN" altLang="zh-CN" sz="2400" kern="100" dirty="0" smtClean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zh-CN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佛教的特点</a:t>
                      </a:r>
                      <a:endParaRPr lang="zh-CN" altLang="en-US" sz="2400" kern="1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2015·</a:t>
                      </a:r>
                      <a:r>
                        <a:rPr lang="zh-CN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江苏单科</a:t>
                      </a:r>
                      <a:endParaRPr lang="zh-CN" altLang="en-US" sz="2400" kern="100" dirty="0" smtClean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zh-CN" altLang="en-US" sz="2400" kern="100" dirty="0" smtClean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理学的积极作用</a:t>
                      </a:r>
                      <a:endParaRPr lang="zh-CN" altLang="en-US" sz="2400" kern="100" dirty="0">
                        <a:solidFill>
                          <a:schemeClr val="dk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841" y="1228924"/>
            <a:ext cx="11412000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一、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魏晋隋</a:t>
            </a:r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唐两宋思想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1910" y="706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9841" y="1836630"/>
            <a:ext cx="109720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1.</a:t>
            </a:r>
            <a:r>
              <a:rPr lang="zh-CN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魏</a:t>
            </a:r>
            <a:r>
              <a:rPr lang="zh-CN" altLang="zh-CN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晋南北朝时期：佛教、道教盛行，儒学独尊地位动摇。</a:t>
            </a:r>
            <a:endParaRPr lang="zh-CN" altLang="zh-CN" sz="28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2</a:t>
            </a:r>
            <a:r>
              <a:rPr lang="en-US" altLang="zh-CN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.</a:t>
            </a:r>
            <a:r>
              <a:rPr lang="zh-CN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隋朝：</a:t>
            </a:r>
            <a:r>
              <a:rPr lang="zh-CN" altLang="zh-CN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儒学家提出了</a:t>
            </a:r>
            <a:r>
              <a:rPr lang="en-US" altLang="zh-CN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“</a:t>
            </a:r>
            <a:r>
              <a:rPr lang="en-US" altLang="zh-CN" sz="2800" u="sng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         </a:t>
            </a:r>
            <a:r>
              <a:rPr lang="en-US" altLang="zh-CN" sz="2800" u="sng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               </a:t>
            </a:r>
            <a:r>
              <a:rPr lang="en-US" altLang="zh-CN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”</a:t>
            </a:r>
            <a:r>
              <a:rPr lang="zh-CN" altLang="zh-CN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的主张，儒学有了进一步的发展，但佛教、道教开始挑战儒学的正统地位</a:t>
            </a:r>
            <a:r>
              <a:rPr lang="zh-CN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。</a:t>
            </a:r>
            <a:endParaRPr lang="en-US" altLang="zh-CN" sz="2800" kern="100" dirty="0" smtClean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3.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唐朝：</a:t>
            </a:r>
            <a:r>
              <a:rPr lang="zh-CN" altLang="zh-CN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统治者奉行三教并行的政策</a:t>
            </a:r>
            <a:r>
              <a:rPr lang="en-US" altLang="zh-CN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,</a:t>
            </a:r>
            <a:r>
              <a:rPr lang="zh-CN" altLang="zh-CN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儒学正统地位受到挑</a:t>
            </a:r>
            <a:r>
              <a:rPr lang="zh-CN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战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。唐中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后期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韩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愈率先提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出</a:t>
            </a:r>
            <a:r>
              <a:rPr lang="en-US" altLang="zh-CN" sz="2800" u="sng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                   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的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主张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，提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出儒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家的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“道统”思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想。</a:t>
            </a:r>
            <a:endParaRPr lang="zh-CN" altLang="zh-CN" sz="28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43874" y="2240763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三教合归儒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/>
              <a:ea typeface="华文细黑"/>
              <a:cs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6122" y="4284460"/>
            <a:ext cx="11499437" cy="1969746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  <a:prstDash val="lgDash"/>
          </a:ln>
        </p:spPr>
        <p:txBody>
          <a:bodyPr wrap="square" lIns="121898" tIns="60948" rIns="121898" bIns="60948">
            <a:spAutoFit/>
          </a:bodyPr>
          <a:lstStyle/>
          <a:p>
            <a:pPr algn="just"/>
            <a:r>
              <a:rPr lang="en-US" altLang="zh-CN" sz="2400" b="1" kern="100" dirty="0" smtClean="0">
                <a:solidFill>
                  <a:srgbClr val="FF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【</a:t>
            </a:r>
            <a:r>
              <a:rPr lang="zh-CN" altLang="zh-CN" sz="2400" b="1" kern="100" dirty="0">
                <a:solidFill>
                  <a:srgbClr val="FF0000"/>
                </a:solidFill>
                <a:ea typeface="华文细黑"/>
                <a:cs typeface="Times New Roman" panose="02020603050405020304"/>
              </a:rPr>
              <a:t>易错提醒</a:t>
            </a:r>
            <a:r>
              <a:rPr lang="en-US" altLang="zh-CN" sz="2400" b="1" kern="100" dirty="0" smtClean="0">
                <a:solidFill>
                  <a:srgbClr val="FF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】</a:t>
            </a:r>
            <a:r>
              <a:rPr lang="en-US" altLang="zh-CN" sz="2400" kern="100" dirty="0">
                <a:latin typeface="宋体" panose="02010600030101010101" pitchFamily="2" charset="-122"/>
                <a:ea typeface="华文细黑"/>
                <a:cs typeface="Times New Roman" panose="02020603050405020304"/>
              </a:rPr>
              <a:t> </a:t>
            </a:r>
            <a:r>
              <a:rPr lang="en-US" altLang="zh-CN" sz="2400" b="1" kern="100" dirty="0">
                <a:solidFill>
                  <a:srgbClr val="FF0000"/>
                </a:solidFill>
                <a:ea typeface="华文细黑"/>
                <a:cs typeface="Times New Roman" panose="02020603050405020304"/>
              </a:rPr>
              <a:t>“</a:t>
            </a:r>
            <a:r>
              <a:rPr lang="zh-CN" altLang="zh-CN" sz="2400" b="1" kern="100" dirty="0">
                <a:solidFill>
                  <a:srgbClr val="FF0000"/>
                </a:solidFill>
                <a:ea typeface="华文细黑"/>
                <a:cs typeface="Times New Roman" panose="02020603050405020304"/>
              </a:rPr>
              <a:t>三教合一</a:t>
            </a:r>
            <a:r>
              <a:rPr lang="en-US" altLang="zh-CN" sz="2400" b="1" kern="100" dirty="0">
                <a:solidFill>
                  <a:srgbClr val="FF0000"/>
                </a:solidFill>
                <a:ea typeface="华文细黑"/>
                <a:cs typeface="Times New Roman" panose="02020603050405020304"/>
              </a:rPr>
              <a:t>”</a:t>
            </a:r>
            <a:r>
              <a:rPr lang="zh-CN" altLang="zh-CN" sz="2400" b="1" kern="100" dirty="0">
                <a:solidFill>
                  <a:srgbClr val="FF0000"/>
                </a:solidFill>
                <a:ea typeface="华文细黑"/>
                <a:cs typeface="Times New Roman" panose="02020603050405020304"/>
              </a:rPr>
              <a:t>并未动摇儒学正统地位</a:t>
            </a:r>
            <a:endParaRPr lang="en-US" altLang="zh-CN" sz="2400" b="1" kern="100" dirty="0">
              <a:solidFill>
                <a:srgbClr val="FF0000"/>
              </a:solidFill>
              <a:ea typeface="华文细黑"/>
              <a:cs typeface="Times New Roman" panose="02020603050405020304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zh-CN" altLang="zh-CN" sz="2400" kern="1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魏晋南北朝时期</a:t>
            </a:r>
            <a:r>
              <a:rPr lang="en-US" altLang="zh-CN" sz="2400" kern="1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,</a:t>
            </a:r>
            <a:r>
              <a:rPr lang="zh-CN" altLang="zh-CN" sz="2400" kern="1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儒学的地位只是受到佛教、道教的冲击</a:t>
            </a:r>
            <a:r>
              <a:rPr lang="zh-CN" altLang="en-US" sz="2400" kern="1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，</a:t>
            </a:r>
            <a:r>
              <a:rPr lang="zh-CN" altLang="zh-CN" sz="2400" kern="1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其统治地位发生动摇</a:t>
            </a:r>
            <a:r>
              <a:rPr lang="zh-CN" altLang="en-US" sz="2400" kern="1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，</a:t>
            </a:r>
            <a:r>
              <a:rPr lang="zh-CN" altLang="zh-CN" sz="2400" kern="1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但并未失去。</a:t>
            </a:r>
            <a:endParaRPr lang="zh-CN" altLang="zh-CN" sz="2400" kern="1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/>
              <a:ea typeface="华文细黑"/>
              <a:cs typeface="Times New Roman" panose="02020603050405020304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400" kern="100" dirty="0" smtClean="0">
                <a:solidFill>
                  <a:schemeClr val="accent4">
                    <a:lumMod val="50000"/>
                  </a:schemeClr>
                </a:solidFill>
                <a:latin typeface="宋体" panose="02010600030101010101" pitchFamily="2" charset="-122"/>
                <a:ea typeface="华文细黑"/>
                <a:cs typeface="Times New Roman" panose="02020603050405020304"/>
              </a:rPr>
              <a:t>隋朝</a:t>
            </a:r>
            <a:r>
              <a:rPr lang="en-US" altLang="zh-CN" sz="2400" kern="100" dirty="0" smtClean="0">
                <a:solidFill>
                  <a:schemeClr val="accent4">
                    <a:lumMod val="50000"/>
                  </a:schemeClr>
                </a:solidFill>
                <a:latin typeface="宋体" panose="02010600030101010101" pitchFamily="2" charset="-122"/>
                <a:ea typeface="华文细黑"/>
                <a:cs typeface="Times New Roman" panose="02020603050405020304"/>
              </a:rPr>
              <a:t>“</a:t>
            </a:r>
            <a:r>
              <a:rPr lang="zh-CN" altLang="zh-CN" sz="2400" kern="1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三教合一</a:t>
            </a:r>
            <a:r>
              <a:rPr lang="en-US" altLang="zh-CN" sz="2400" kern="100" dirty="0" smtClean="0">
                <a:solidFill>
                  <a:schemeClr val="accent4">
                    <a:lumMod val="50000"/>
                  </a:schemeClr>
                </a:solidFill>
                <a:latin typeface="宋体" panose="02010600030101010101" pitchFamily="2" charset="-122"/>
                <a:ea typeface="华文细黑"/>
                <a:cs typeface="Times New Roman" panose="02020603050405020304"/>
              </a:rPr>
              <a:t>”</a:t>
            </a:r>
            <a:r>
              <a:rPr lang="zh-CN" altLang="zh-CN" sz="2400" kern="1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是指儒家、道教和佛教思想的相互融合、相互借鉴，但是，并没有融合成一种思想流派。</a:t>
            </a:r>
            <a:endParaRPr lang="zh-CN" altLang="zh-CN" sz="1000" kern="100" dirty="0">
              <a:solidFill>
                <a:schemeClr val="accent4">
                  <a:lumMod val="50000"/>
                </a:schemeClr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06697" y="352864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 smtClean="0">
                <a:solidFill>
                  <a:srgbClr val="C0000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复兴儒学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/>
              <a:ea typeface="华文细黑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841" y="1228924"/>
            <a:ext cx="11412000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一、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魏晋隋</a:t>
            </a:r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唐两宋思想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1910" y="706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9463" y="1976075"/>
            <a:ext cx="11332378" cy="3631326"/>
          </a:xfrm>
          <a:prstGeom prst="rect">
            <a:avLst/>
          </a:prstGeom>
        </p:spPr>
        <p:txBody>
          <a:bodyPr wrap="square" lIns="121870" tIns="60934" rIns="121870" bIns="6093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【</a:t>
            </a:r>
            <a:r>
              <a:rPr lang="zh-CN" altLang="en-US" sz="28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教材补遗</a:t>
            </a:r>
            <a:r>
              <a:rPr lang="en-US" altLang="zh-CN" sz="2800" kern="1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】 </a:t>
            </a:r>
            <a:r>
              <a:rPr lang="zh-CN" altLang="zh-CN" sz="2800" kern="1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魏</a:t>
            </a:r>
            <a:r>
              <a:rPr lang="zh-CN" altLang="zh-CN" sz="28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晋玄学</a:t>
            </a:r>
            <a:endParaRPr lang="zh-CN" altLang="zh-CN" sz="1050" kern="1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   </a:t>
            </a:r>
            <a:r>
              <a:rPr lang="zh-CN" altLang="zh-CN" sz="2400" kern="1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魏</a:t>
            </a:r>
            <a:r>
              <a:rPr lang="zh-CN" altLang="zh-CN" sz="24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晋时期出现的一种</a:t>
            </a:r>
            <a:r>
              <a:rPr lang="zh-CN" altLang="zh-CN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崇尚老庄</a:t>
            </a:r>
            <a:r>
              <a:rPr lang="zh-CN" altLang="zh-CN" sz="24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的思潮。此时期，一些士人</a:t>
            </a:r>
            <a:r>
              <a:rPr lang="zh-CN" altLang="zh-CN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面对严酷的社会现实</a:t>
            </a:r>
            <a:r>
              <a:rPr lang="zh-CN" altLang="zh-CN" sz="24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，转而重视对《老子》《庄子》和《周易》</a:t>
            </a:r>
            <a:r>
              <a:rPr lang="zh-CN" altLang="zh-CN" sz="24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三玄</a:t>
            </a:r>
            <a:r>
              <a:rPr lang="en-US" altLang="zh-CN" sz="24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的研</a:t>
            </a:r>
            <a:r>
              <a:rPr lang="zh-CN" altLang="zh-CN" sz="2400" kern="1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究</a:t>
            </a:r>
            <a:r>
              <a:rPr lang="zh-CN" altLang="en-US" sz="2400" kern="1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，形式上远离实际问题</a:t>
            </a:r>
            <a:r>
              <a:rPr lang="zh-CN" altLang="zh-CN" sz="2400" kern="1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。</a:t>
            </a:r>
            <a:r>
              <a:rPr lang="zh-CN" altLang="zh-CN" sz="24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玄学是把</a:t>
            </a:r>
            <a:r>
              <a:rPr lang="zh-CN" altLang="zh-CN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儒家的政治伦理</a:t>
            </a:r>
            <a:r>
              <a:rPr lang="zh-CN" altLang="zh-CN" sz="24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和</a:t>
            </a:r>
            <a:r>
              <a:rPr lang="zh-CN" altLang="zh-CN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道家哲学</a:t>
            </a:r>
            <a:r>
              <a:rPr lang="zh-CN" altLang="zh-CN" sz="24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结合起来，形成的新道家学说，是披着道家思想外衣来宣传儒家纲常名教的</a:t>
            </a:r>
            <a:r>
              <a:rPr lang="zh-CN" altLang="zh-CN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主观唯心主义</a:t>
            </a:r>
            <a:r>
              <a:rPr lang="zh-CN" altLang="zh-CN" sz="24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。主要代表人物有何晏、王弼、阮籍、嵇康、向秀、郭象等。</a:t>
            </a:r>
            <a:endParaRPr lang="zh-CN" altLang="zh-CN" sz="2800" kern="1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841" y="1228924"/>
            <a:ext cx="11412000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一、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魏晋隋</a:t>
            </a:r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唐两宋思想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1910" y="706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9463" y="1895955"/>
            <a:ext cx="11332378" cy="3675313"/>
          </a:xfrm>
          <a:prstGeom prst="rect">
            <a:avLst/>
          </a:prstGeom>
        </p:spPr>
        <p:txBody>
          <a:bodyPr wrap="square" lIns="121870" tIns="60934" rIns="121870" bIns="60934">
            <a:spAutoFit/>
          </a:bodyPr>
          <a:lstStyle/>
          <a:p>
            <a:pPr algn="just">
              <a:lnSpc>
                <a:spcPts val="3500"/>
              </a:lnSpc>
              <a:spcAft>
                <a:spcPts val="1200"/>
              </a:spcAft>
            </a:pPr>
            <a:r>
              <a:rPr lang="en-US" altLang="zh-CN" sz="2800" kern="1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【</a:t>
            </a:r>
            <a:r>
              <a:rPr lang="zh-CN" altLang="en-US" sz="28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史</a:t>
            </a:r>
            <a:r>
              <a:rPr lang="zh-CN" altLang="en-US" sz="2800" kern="1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家</a:t>
            </a:r>
            <a:r>
              <a:rPr lang="zh-CN" altLang="en-US" sz="28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观点</a:t>
            </a:r>
            <a:r>
              <a:rPr lang="en-US" altLang="zh-CN" sz="2800" kern="1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】 </a:t>
            </a:r>
            <a:r>
              <a:rPr lang="zh-CN" altLang="zh-CN" sz="2800" kern="1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魏</a:t>
            </a:r>
            <a:r>
              <a:rPr lang="zh-CN" altLang="zh-CN" sz="28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晋玄学</a:t>
            </a:r>
            <a:endParaRPr lang="zh-CN" altLang="zh-CN" sz="2800" kern="1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/>
            </a:endParaRPr>
          </a:p>
          <a:p>
            <a:pPr>
              <a:lnSpc>
                <a:spcPts val="3900"/>
              </a:lnSpc>
            </a:pPr>
            <a:r>
              <a:rPr lang="zh-CN" altLang="en-US" sz="2800" kern="100" dirty="0" smtClean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/>
              </a:rPr>
              <a:t>        </a:t>
            </a:r>
            <a:r>
              <a:rPr lang="zh-CN" altLang="en-US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两</a:t>
            </a:r>
            <a:r>
              <a:rPr lang="zh-CN" altLang="en-US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汉天人感应的神学唯心主义思</a:t>
            </a:r>
            <a:r>
              <a:rPr lang="zh-CN" altLang="en-US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想经过</a:t>
            </a:r>
            <a:r>
              <a:rPr lang="zh-CN" altLang="en-US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王充等唯物主义哲学家的批判和汉末农民起义的武器的批判</a:t>
            </a:r>
            <a:r>
              <a:rPr lang="zh-CN" altLang="en-US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，已经不</a:t>
            </a:r>
            <a:r>
              <a:rPr lang="zh-CN" altLang="en-US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能很好的起着稚护封建统治的上层建筑的作用了</a:t>
            </a:r>
            <a:r>
              <a:rPr lang="zh-CN" altLang="en-US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。</a:t>
            </a:r>
            <a:r>
              <a:rPr lang="en-US" altLang="zh-CN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……</a:t>
            </a:r>
            <a:r>
              <a:rPr lang="zh-CN" altLang="en-US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在社会的大变乱时代</a:t>
            </a:r>
            <a:r>
              <a:rPr lang="zh-CN" altLang="en-US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，统治阶级中</a:t>
            </a:r>
            <a:r>
              <a:rPr lang="zh-CN" altLang="en-US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的人也是升降不定，在这样的时代，  如何</a:t>
            </a:r>
            <a:r>
              <a:rPr lang="zh-CN" altLang="en-US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在统治</a:t>
            </a:r>
            <a:r>
              <a:rPr lang="zh-CN" altLang="en-US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阶极内部斗争中保存自己，这也是统治者在当时所关心</a:t>
            </a:r>
            <a:r>
              <a:rPr lang="zh-CN" altLang="en-US" sz="2400" kern="1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的问题。</a:t>
            </a:r>
            <a:r>
              <a:rPr lang="zh-CN" altLang="en-US" sz="24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魏晋时这样一种表面上远离事务的思潮，实际上正是这个</a:t>
            </a:r>
            <a:r>
              <a:rPr lang="zh-CN" altLang="en-US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时代社会矛盾的必然产</a:t>
            </a:r>
            <a:r>
              <a:rPr lang="zh-CN" altLang="en-US" sz="24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物</a:t>
            </a:r>
            <a:r>
              <a:rPr lang="zh-CN" altLang="en-US" sz="2400" kern="1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。</a:t>
            </a:r>
            <a:endParaRPr lang="en-US" altLang="zh-CN" sz="2400" kern="1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  <a:p>
            <a:pPr algn="r">
              <a:lnSpc>
                <a:spcPts val="3500"/>
              </a:lnSpc>
            </a:pPr>
            <a:r>
              <a:rPr lang="en-US" altLang="zh-CN" sz="2400" kern="1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——</a:t>
            </a:r>
            <a:r>
              <a:rPr lang="zh-CN" altLang="en-US" sz="2400" kern="1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汤一介</a:t>
            </a:r>
            <a:r>
              <a:rPr lang="en-US" altLang="zh-CN" sz="2400" kern="1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《</a:t>
            </a:r>
            <a:r>
              <a:rPr lang="zh-CN" altLang="en-US" sz="2400" kern="1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略论王弼与魏晋玄学</a:t>
            </a:r>
            <a:r>
              <a:rPr lang="en-US" altLang="zh-CN" sz="2400" kern="1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》</a:t>
            </a:r>
            <a:endParaRPr lang="zh-CN" altLang="zh-CN" sz="2400" kern="1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2"/>
          <p:cNvSpPr txBox="1"/>
          <p:nvPr/>
        </p:nvSpPr>
        <p:spPr>
          <a:xfrm>
            <a:off x="7239635" y="123825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 dirty="0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高考历史一轮通史复习资料</a:t>
            </a:r>
            <a:endParaRPr lang="zh-CN" altLang="en-US" sz="2400" b="1" dirty="0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2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841" y="1228924"/>
            <a:ext cx="11412000" cy="6616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fontAlgn="auto">
              <a:lnSpc>
                <a:spcPct val="125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</a:rPr>
              <a:t>一、</a:t>
            </a:r>
            <a:r>
              <a:rPr kumimoji="1" lang="zh-CN" altLang="en-US" sz="2800" b="1" dirty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魏晋隋</a:t>
            </a:r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唐两宋思想</a:t>
            </a:r>
            <a:endParaRPr lang="zh-CN" altLang="zh-CN" sz="2800" b="1" kern="100" dirty="0">
              <a:solidFill>
                <a:schemeClr val="tx1">
                  <a:lumMod val="50000"/>
                </a:schemeClr>
              </a:solidFill>
              <a:effectLst/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1910" y="706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9463" y="1776592"/>
            <a:ext cx="11332378" cy="984576"/>
          </a:xfrm>
          <a:prstGeom prst="rect">
            <a:avLst/>
          </a:prstGeom>
        </p:spPr>
        <p:txBody>
          <a:bodyPr wrap="square" lIns="121870" tIns="60934" rIns="121870" bIns="60934">
            <a:spAutoFit/>
          </a:bodyPr>
          <a:lstStyle/>
          <a:p>
            <a:pPr algn="just"/>
            <a:r>
              <a:rPr lang="en-US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4.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程朱理学（</a:t>
            </a:r>
            <a:r>
              <a:rPr lang="en-US" altLang="zh-CN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1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）背景：北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宋时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期，儒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学者展开了复兴儒学、抨击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佛道</a:t>
            </a:r>
            <a:r>
              <a:rPr lang="zh-CN" altLang="en-US" sz="2800" kern="100" dirty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的活动，同时又融合佛道思想解释儒家义理</a:t>
            </a:r>
            <a:r>
              <a:rPr lang="zh-CN" altLang="en-US" sz="2800" kern="100" dirty="0" smtClean="0">
                <a:solidFill>
                  <a:srgbClr val="000000"/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。</a:t>
            </a:r>
            <a:endParaRPr lang="zh-CN" altLang="en-US" sz="2800" kern="100" dirty="0">
              <a:solidFill>
                <a:srgbClr val="000000"/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499590" y="2859913"/>
          <a:ext cx="9480089" cy="21945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609466"/>
                <a:gridCol w="4618448"/>
                <a:gridCol w="3252175"/>
              </a:tblGrid>
              <a:tr h="68264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　　主张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代表　　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哲学观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认识论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“</a:t>
                      </a: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二程</a:t>
                      </a: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”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u="sng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天理</a:t>
                      </a: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是宇宙万物的本原；把天理和封建伦理道德直接联系起来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提出</a:t>
                      </a: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“</a:t>
                      </a:r>
                      <a:r>
                        <a:rPr lang="zh-CN" sz="2400" u="sng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格物致知</a:t>
                      </a:r>
                      <a:r>
                        <a:rPr lang="en-US" sz="2400" kern="10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”</a:t>
                      </a:r>
                      <a:endParaRPr lang="zh-CN" sz="2400" kern="1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朱熹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天理就是</a:t>
                      </a: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“</a:t>
                      </a:r>
                      <a:r>
                        <a:rPr lang="zh-CN" sz="2400" u="sng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三纲五常</a:t>
                      </a: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”</a:t>
                      </a: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；强调</a:t>
                      </a: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“</a:t>
                      </a:r>
                      <a:r>
                        <a:rPr lang="zh-CN" sz="2400" u="sng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存天理，灭人欲</a:t>
                      </a: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”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“</a:t>
                      </a: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格物致知</a:t>
                      </a:r>
                      <a:r>
                        <a:rPr lang="en-US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”</a:t>
                      </a:r>
                      <a:r>
                        <a:rPr lang="zh-CN" sz="2400" kern="1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的目的在于明道德之善</a:t>
                      </a:r>
                      <a:endParaRPr lang="zh-CN" sz="2400" kern="1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矩形标注 9"/>
          <p:cNvSpPr/>
          <p:nvPr/>
        </p:nvSpPr>
        <p:spPr bwMode="auto">
          <a:xfrm>
            <a:off x="643144" y="5454557"/>
            <a:ext cx="10666540" cy="1114685"/>
          </a:xfrm>
          <a:prstGeom prst="wedgeRectCallout">
            <a:avLst>
              <a:gd name="adj1" fmla="val 30684"/>
              <a:gd name="adj2" fmla="val -11592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just">
              <a:lnSpc>
                <a:spcPts val="4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400" kern="100" dirty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『历史概念</a:t>
            </a:r>
            <a:r>
              <a:rPr lang="zh-CN" altLang="zh-CN" sz="2400" kern="1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』</a:t>
            </a:r>
            <a:r>
              <a:rPr lang="en-US" altLang="zh-CN" sz="2400" kern="100" dirty="0" smtClean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“</a:t>
            </a:r>
            <a:r>
              <a:rPr lang="zh-CN" altLang="zh-CN" sz="2400" kern="100" dirty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格物致知</a:t>
            </a:r>
            <a:r>
              <a:rPr lang="en-US" altLang="zh-CN" sz="2400" kern="100" dirty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/>
              </a:rPr>
              <a:t>”</a:t>
            </a:r>
            <a:r>
              <a:rPr lang="zh-CN" altLang="zh-CN" sz="2400" kern="100" dirty="0">
                <a:solidFill>
                  <a:schemeClr val="bg1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就是花时间，讲方法，深刻探究万事万物的本质，以达到对普遍天理的认识。格物是致知的基础，致知是格物的目的和深化。</a:t>
            </a:r>
            <a:endParaRPr lang="zh-CN" altLang="zh-CN" sz="2400" kern="100" dirty="0">
              <a:solidFill>
                <a:schemeClr val="bg1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3205" y="2831782"/>
            <a:ext cx="222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8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（</a:t>
            </a:r>
            <a:r>
              <a:rPr lang="en-US" altLang="zh-CN" sz="28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2</a:t>
            </a:r>
            <a:r>
              <a:rPr lang="zh-CN" altLang="en-US" sz="28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）思想</a:t>
            </a:r>
            <a:endParaRPr lang="en-US" altLang="zh-CN" sz="2800" kern="100" dirty="0">
              <a:solidFill>
                <a:schemeClr val="tx2">
                  <a:lumMod val="50000"/>
                </a:schemeClr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  <a:p>
            <a:pPr algn="just"/>
            <a:r>
              <a:rPr lang="zh-CN" altLang="en-US" sz="2800" kern="100" dirty="0" smtClean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         主</a:t>
            </a:r>
            <a:r>
              <a:rPr lang="zh-CN" altLang="en-US" sz="2800" kern="100" dirty="0">
                <a:solidFill>
                  <a:schemeClr val="tx2">
                    <a:lumMod val="50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Courier New" panose="02070309020205020404"/>
              </a:rPr>
              <a:t>张：</a:t>
            </a:r>
            <a:endParaRPr lang="en-US" altLang="zh-CN" sz="2800" kern="100" dirty="0">
              <a:solidFill>
                <a:schemeClr val="tx2">
                  <a:lumMod val="50000"/>
                </a:schemeClr>
              </a:solidFill>
              <a:latin typeface="华文细黑" panose="02010600040101010101" charset="-122"/>
              <a:ea typeface="华文细黑" panose="02010600040101010101" charset="-122"/>
              <a:cs typeface="Courier New" panose="020703090202050204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诗情画意">
  <a:themeElements>
    <a:clrScheme name="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866"/>
      </a:accent4>
      <a:accent5>
        <a:srgbClr val="F3FAFF"/>
      </a:accent5>
      <a:accent6>
        <a:srgbClr val="2D5BE5"/>
      </a:accent6>
      <a:hlink>
        <a:srgbClr val="DC5900"/>
      </a:hlink>
      <a:folHlink>
        <a:srgbClr val="7979A5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866"/>
        </a:accent4>
        <a:accent5>
          <a:srgbClr val="F3FAFF"/>
        </a:accent5>
        <a:accent6>
          <a:srgbClr val="2D5BE5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1A3"/>
        </a:accent4>
        <a:accent5>
          <a:srgbClr val="F2FAFF"/>
        </a:accent5>
        <a:accent6>
          <a:srgbClr val="DE84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9F2EB"/>
        </a:accent3>
        <a:accent4>
          <a:srgbClr val="4F4F77"/>
        </a:accent4>
        <a:accent5>
          <a:srgbClr val="FFFFEB"/>
        </a:accent5>
        <a:accent6>
          <a:srgbClr val="2D89E5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757"/>
        </a:accent4>
        <a:accent5>
          <a:srgbClr val="FFFFE2"/>
        </a:accent5>
        <a:accent6>
          <a:srgbClr val="E55B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F"/>
        </a:accent4>
        <a:accent5>
          <a:srgbClr val="E6EFEA"/>
        </a:accent5>
        <a:accent6>
          <a:srgbClr val="2D5BE5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783"/>
        </a:accent4>
        <a:accent5>
          <a:srgbClr val="EFEFEF"/>
        </a:accent5>
        <a:accent6>
          <a:srgbClr val="2D89E5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EFEFFF"/>
        </a:accent3>
        <a:accent4>
          <a:srgbClr val="AF2A00"/>
        </a:accent4>
        <a:accent5>
          <a:srgbClr val="F0EFF4"/>
        </a:accent5>
        <a:accent6>
          <a:srgbClr val="005BB7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E"/>
        </a:accent3>
        <a:accent4>
          <a:srgbClr val="000083"/>
        </a:accent4>
        <a:accent5>
          <a:srgbClr val="F2F2F2"/>
        </a:accent5>
        <a:accent6>
          <a:srgbClr val="9F62A1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古瓶荷花">
  <a:themeElements>
    <a:clrScheme name="1_古瓶荷花 7">
      <a:dk1>
        <a:srgbClr val="0066CC"/>
      </a:dk1>
      <a:lt1>
        <a:srgbClr val="FFE1E1"/>
      </a:lt1>
      <a:dk2>
        <a:srgbClr val="006600"/>
      </a:dk2>
      <a:lt2>
        <a:srgbClr val="C0C0C0"/>
      </a:lt2>
      <a:accent1>
        <a:srgbClr val="FFFFCC"/>
      </a:accent1>
      <a:accent2>
        <a:srgbClr val="009999"/>
      </a:accent2>
      <a:accent3>
        <a:srgbClr val="FFEEEE"/>
      </a:accent3>
      <a:accent4>
        <a:srgbClr val="0056AE"/>
      </a:accent4>
      <a:accent5>
        <a:srgbClr val="FFFFE2"/>
      </a:accent5>
      <a:accent6>
        <a:srgbClr val="008A8A"/>
      </a:accent6>
      <a:hlink>
        <a:srgbClr val="EC0000"/>
      </a:hlink>
      <a:folHlink>
        <a:srgbClr val="0099FF"/>
      </a:folHlink>
    </a:clrScheme>
    <a:fontScheme name="1_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1">
  <a:themeElements>
    <a:clrScheme name="古瓶荷花 7">
      <a:dk1>
        <a:srgbClr val="0066CC"/>
      </a:dk1>
      <a:lt1>
        <a:srgbClr val="FFE1E1"/>
      </a:lt1>
      <a:dk2>
        <a:srgbClr val="006600"/>
      </a:dk2>
      <a:lt2>
        <a:srgbClr val="C0C0C0"/>
      </a:lt2>
      <a:accent1>
        <a:srgbClr val="FFFFCC"/>
      </a:accent1>
      <a:accent2>
        <a:srgbClr val="009999"/>
      </a:accent2>
      <a:accent3>
        <a:srgbClr val="FFEEEE"/>
      </a:accent3>
      <a:accent4>
        <a:srgbClr val="0056AE"/>
      </a:accent4>
      <a:accent5>
        <a:srgbClr val="FFFFE2"/>
      </a:accent5>
      <a:accent6>
        <a:srgbClr val="008A8A"/>
      </a:accent6>
      <a:hlink>
        <a:srgbClr val="EC0000"/>
      </a:hlink>
      <a:folHlink>
        <a:srgbClr val="0099FF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古瓶荷花">
  <a:themeElements>
    <a:clrScheme name="1_古瓶荷花 7">
      <a:dk1>
        <a:srgbClr val="0066CC"/>
      </a:dk1>
      <a:lt1>
        <a:srgbClr val="FFE1E1"/>
      </a:lt1>
      <a:dk2>
        <a:srgbClr val="006600"/>
      </a:dk2>
      <a:lt2>
        <a:srgbClr val="C0C0C0"/>
      </a:lt2>
      <a:accent1>
        <a:srgbClr val="FFFFCC"/>
      </a:accent1>
      <a:accent2>
        <a:srgbClr val="009999"/>
      </a:accent2>
      <a:accent3>
        <a:srgbClr val="FFEEEE"/>
      </a:accent3>
      <a:accent4>
        <a:srgbClr val="0056AE"/>
      </a:accent4>
      <a:accent5>
        <a:srgbClr val="FFFFE2"/>
      </a:accent5>
      <a:accent6>
        <a:srgbClr val="008A8A"/>
      </a:accent6>
      <a:hlink>
        <a:srgbClr val="EC0000"/>
      </a:hlink>
      <a:folHlink>
        <a:srgbClr val="0099FF"/>
      </a:folHlink>
    </a:clrScheme>
    <a:fontScheme name="1_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主题1">
  <a:themeElements>
    <a:clrScheme name="古瓶荷花 7">
      <a:dk1>
        <a:srgbClr val="0066CC"/>
      </a:dk1>
      <a:lt1>
        <a:srgbClr val="FFE1E1"/>
      </a:lt1>
      <a:dk2>
        <a:srgbClr val="006600"/>
      </a:dk2>
      <a:lt2>
        <a:srgbClr val="C0C0C0"/>
      </a:lt2>
      <a:accent1>
        <a:srgbClr val="FFFFCC"/>
      </a:accent1>
      <a:accent2>
        <a:srgbClr val="009999"/>
      </a:accent2>
      <a:accent3>
        <a:srgbClr val="FFEEEE"/>
      </a:accent3>
      <a:accent4>
        <a:srgbClr val="0056AE"/>
      </a:accent4>
      <a:accent5>
        <a:srgbClr val="FFFFE2"/>
      </a:accent5>
      <a:accent6>
        <a:srgbClr val="008A8A"/>
      </a:accent6>
      <a:hlink>
        <a:srgbClr val="EC0000"/>
      </a:hlink>
      <a:folHlink>
        <a:srgbClr val="0099FF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古瓶荷花">
  <a:themeElements>
    <a:clrScheme name="1_古瓶荷花 7">
      <a:dk1>
        <a:srgbClr val="0066CC"/>
      </a:dk1>
      <a:lt1>
        <a:srgbClr val="FFE1E1"/>
      </a:lt1>
      <a:dk2>
        <a:srgbClr val="006600"/>
      </a:dk2>
      <a:lt2>
        <a:srgbClr val="C0C0C0"/>
      </a:lt2>
      <a:accent1>
        <a:srgbClr val="FFFFCC"/>
      </a:accent1>
      <a:accent2>
        <a:srgbClr val="009999"/>
      </a:accent2>
      <a:accent3>
        <a:srgbClr val="FFEEEE"/>
      </a:accent3>
      <a:accent4>
        <a:srgbClr val="0056AE"/>
      </a:accent4>
      <a:accent5>
        <a:srgbClr val="FFFFE2"/>
      </a:accent5>
      <a:accent6>
        <a:srgbClr val="008A8A"/>
      </a:accent6>
      <a:hlink>
        <a:srgbClr val="EC0000"/>
      </a:hlink>
      <a:folHlink>
        <a:srgbClr val="0099FF"/>
      </a:folHlink>
    </a:clrScheme>
    <a:fontScheme name="1_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主题1">
  <a:themeElements>
    <a:clrScheme name="古瓶荷花 7">
      <a:dk1>
        <a:srgbClr val="0066CC"/>
      </a:dk1>
      <a:lt1>
        <a:srgbClr val="FFE1E1"/>
      </a:lt1>
      <a:dk2>
        <a:srgbClr val="006600"/>
      </a:dk2>
      <a:lt2>
        <a:srgbClr val="C0C0C0"/>
      </a:lt2>
      <a:accent1>
        <a:srgbClr val="FFFFCC"/>
      </a:accent1>
      <a:accent2>
        <a:srgbClr val="009999"/>
      </a:accent2>
      <a:accent3>
        <a:srgbClr val="FFEEEE"/>
      </a:accent3>
      <a:accent4>
        <a:srgbClr val="0056AE"/>
      </a:accent4>
      <a:accent5>
        <a:srgbClr val="FFFFE2"/>
      </a:accent5>
      <a:accent6>
        <a:srgbClr val="008A8A"/>
      </a:accent6>
      <a:hlink>
        <a:srgbClr val="EC0000"/>
      </a:hlink>
      <a:folHlink>
        <a:srgbClr val="0099FF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9531</Words>
  <Application>WPS 演示</Application>
  <PresentationFormat>自定义</PresentationFormat>
  <Paragraphs>703</Paragraphs>
  <Slides>34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34</vt:i4>
      </vt:variant>
    </vt:vector>
  </HeadingPairs>
  <TitlesOfParts>
    <vt:vector size="62" baseType="lpstr">
      <vt:lpstr>Arial</vt:lpstr>
      <vt:lpstr>宋体</vt:lpstr>
      <vt:lpstr>Wingdings</vt:lpstr>
      <vt:lpstr>微软雅黑</vt:lpstr>
      <vt:lpstr>黑体</vt:lpstr>
      <vt:lpstr>Times New Roman</vt:lpstr>
      <vt:lpstr>楷体</vt:lpstr>
      <vt:lpstr>华文细黑</vt:lpstr>
      <vt:lpstr>Times New Roman</vt:lpstr>
      <vt:lpstr>华文中宋</vt:lpstr>
      <vt:lpstr>NEU-BZ</vt:lpstr>
      <vt:lpstr>方正楷体_GBK</vt:lpstr>
      <vt:lpstr>华文细黑</vt:lpstr>
      <vt:lpstr>Courier New</vt:lpstr>
      <vt:lpstr>Courier New</vt:lpstr>
      <vt:lpstr>Arial Unicode MS</vt:lpstr>
      <vt:lpstr>Segoe Print</vt:lpstr>
      <vt:lpstr>Calibri</vt:lpstr>
      <vt:lpstr>诗情画意</vt:lpstr>
      <vt:lpstr>主题1</vt:lpstr>
      <vt:lpstr>默认设计模板_2</vt:lpstr>
      <vt:lpstr>1_古瓶荷花</vt:lpstr>
      <vt:lpstr>1_主题1</vt:lpstr>
      <vt:lpstr>1_默认设计模板_2</vt:lpstr>
      <vt:lpstr>2_古瓶荷花</vt:lpstr>
      <vt:lpstr>2_主题1</vt:lpstr>
      <vt:lpstr>2_默认设计模板_2</vt:lpstr>
      <vt:lpstr>3_古瓶荷花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Teacher-Yang</dc:creator>
  <cp:lastModifiedBy>K I D</cp:lastModifiedBy>
  <cp:revision>220</cp:revision>
  <dcterms:created xsi:type="dcterms:W3CDTF">2018-05-13T07:25:00Z</dcterms:created>
  <dcterms:modified xsi:type="dcterms:W3CDTF">2019-02-26T14:28:08Z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