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73" r:id="rId3"/>
    <p:sldId id="489" r:id="rId4"/>
    <p:sldId id="411" r:id="rId5"/>
    <p:sldId id="374" r:id="rId6"/>
    <p:sldId id="413" r:id="rId7"/>
    <p:sldId id="419" r:id="rId8"/>
    <p:sldId id="490" r:id="rId9"/>
    <p:sldId id="428" r:id="rId10"/>
    <p:sldId id="429" r:id="rId11"/>
    <p:sldId id="430" r:id="rId12"/>
    <p:sldId id="431" r:id="rId13"/>
    <p:sldId id="432" r:id="rId14"/>
    <p:sldId id="491" r:id="rId15"/>
    <p:sldId id="493" r:id="rId16"/>
    <p:sldId id="377" r:id="rId17"/>
    <p:sldId id="486" r:id="rId18"/>
    <p:sldId id="485"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print">
            <a:alphaModFix amt="37000"/>
          </a:blip>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15363" name="文本框 2"/>
          <p:cNvSpPr txBox="1"/>
          <p:nvPr userDrawn="1"/>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7" name="图片 6" descr="0"/>
          <p:cNvPicPr>
            <a:picLocks noChangeAspect="1"/>
          </p:cNvPicPr>
          <p:nvPr userDrawn="1"/>
        </p:nvPicPr>
        <p:blipFill>
          <a:blip r:embed="rId13" cstate="print"/>
          <a:srcRect l="1029" t="-430" r="-1029" b="430"/>
          <a:stretch>
            <a:fillRect/>
          </a:stretch>
        </p:blipFill>
        <p:spPr>
          <a:xfrm>
            <a:off x="11075035" y="10795"/>
            <a:ext cx="1106170" cy="110617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a:t>           </a:t>
            </a:r>
            <a:r>
              <a:rPr lang="zh-CN" altLang="zh-CN" b="1"/>
              <a:t>宋元时期经济发展</a:t>
            </a:r>
            <a:endParaRPr lang="zh-CN" altLang="zh-CN"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507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400" b="1" dirty="0" smtClean="0">
                <a:solidFill>
                  <a:srgbClr val="FF0000"/>
                </a:solidFill>
                <a:latin typeface="华文中宋" panose="02010600040101010101" charset="-122"/>
                <a:ea typeface="华文中宋" panose="02010600040101010101" charset="-122"/>
                <a:cs typeface="华文中宋" panose="02010600040101010101" charset="-122"/>
              </a:rPr>
              <a:t> C. </a:t>
            </a: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商品品种的增多，商行日益细分。</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宋代的许多农产品也成为商品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加之手工产品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使商品的品种量大增。当时作为商品的农产品主要有粮食、茶叶、蔬菜、水果、丝、麻、布等</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手工产品则更多。值得注意的是</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一些商品还具有了地方特色</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形成了特产</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如四川的楮皮纸、景德镇的瓷器、蜀锦、端砚、晋铜、吴纸、建州茶等等。商品品种的增多必然使商业经营者更加细分化。据史载</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北宋时东京市上至少有160</a:t>
            </a:r>
            <a:endPar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行</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到了南宋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临安的市场上已发展到440行之多</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04609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400" b="1" dirty="0" smtClean="0">
                <a:solidFill>
                  <a:srgbClr val="FF0000"/>
                </a:solidFill>
                <a:latin typeface="华文中宋" panose="02010600040101010101" charset="-122"/>
                <a:ea typeface="华文中宋" panose="02010600040101010101" charset="-122"/>
                <a:cs typeface="华文中宋" panose="02010600040101010101" charset="-122"/>
              </a:rPr>
              <a:t> D. </a:t>
            </a: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商业资本的扩大和纸币的发行。</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商业资本的扩大和商品交换的更加频繁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使货币铸造量猛增</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但也无法满足需求</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世界上最早的纸币——交子在北宋时期应运而生。至南宋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纸币的品种又有所增加</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主要有东南会子、川引、淮交、湖会四种</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且有不同的面额。除币种有所增加外</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发行数额也大大增多。这些都大大便利了商业活动</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650875" y="1486535"/>
            <a:ext cx="3541395" cy="460375"/>
          </a:xfrm>
          <a:prstGeom prst="rect">
            <a:avLst/>
          </a:prstGeom>
          <a:noFill/>
        </p:spPr>
        <p:txBody>
          <a:bodyPr wrap="squar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650875" y="2508250"/>
            <a:ext cx="11321415" cy="466153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20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rPr>
              <a:t>E.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rPr>
              <a:t>商业市场形式多样，草市、夜市、晓市逐渐繁荣。商品交易范围广泛，边境贸易和对外贸易发达。</a:t>
            </a:r>
            <a:endPar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endParaRPr>
          </a:p>
          <a:p>
            <a:pPr fontAlgn="auto">
              <a:lnSpc>
                <a:spcPct val="20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rPr>
              <a:t>F.</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rPr>
              <a:t>商品在城市发展较快，渗透到农村后，小农经济与商品经济联系更加密切。</a:t>
            </a:r>
            <a:endPar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endParaRPr>
          </a:p>
          <a:p>
            <a:pPr fontAlgn="auto">
              <a:lnSpc>
                <a:spcPct val="20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rPr>
              <a:t>D</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rPr>
              <a:t>、经济重心的南移：南宋时期，经济上南强于北的局面完全确立，南方正式成为古代中国的经济重心</a:t>
            </a:r>
            <a:endPar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endParaRPr>
          </a:p>
          <a:p>
            <a:pPr fontAlgn="auto">
              <a:lnSpc>
                <a:spcPct val="200000"/>
              </a:lnSpc>
            </a:pPr>
            <a:endPar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838200" y="1033145"/>
            <a:ext cx="10932795" cy="5144135"/>
          </a:xfrm>
        </p:spPr>
        <p:txBody>
          <a:bodyPr/>
          <a:p>
            <a:r>
              <a:rPr lang="en-US" altLang="zh-CN">
                <a:solidFill>
                  <a:srgbClr val="FF0000"/>
                </a:solidFill>
              </a:rPr>
              <a:t>F</a:t>
            </a:r>
            <a:r>
              <a:rPr lang="zh-CN" altLang="en-US">
                <a:solidFill>
                  <a:srgbClr val="FF0000"/>
                </a:solidFill>
              </a:rPr>
              <a:t>：市的发展</a:t>
            </a:r>
            <a:endParaRPr lang="zh-CN" altLang="en-US">
              <a:solidFill>
                <a:srgbClr val="FF0000"/>
              </a:solidFill>
            </a:endParaRPr>
          </a:p>
          <a:p>
            <a:r>
              <a:rPr lang="en-US" altLang="zh-CN">
                <a:solidFill>
                  <a:srgbClr val="00B050"/>
                </a:solidFill>
              </a:rPr>
              <a:t>1</a:t>
            </a:r>
            <a:r>
              <a:rPr lang="zh-CN" altLang="zh-CN">
                <a:solidFill>
                  <a:srgbClr val="00B050"/>
                </a:solidFill>
              </a:rPr>
              <a:t>、</a:t>
            </a:r>
            <a:r>
              <a:rPr lang="zh-CN" altLang="zh-CN">
                <a:solidFill>
                  <a:schemeClr val="tx1"/>
                </a:solidFill>
              </a:rPr>
              <a:t>坊和市的时空界限被打破，交易活动不再受官府的直接监管</a:t>
            </a:r>
            <a:endParaRPr lang="zh-CN" altLang="zh-CN">
              <a:solidFill>
                <a:schemeClr val="tx1"/>
              </a:solidFill>
            </a:endParaRPr>
          </a:p>
          <a:p>
            <a:r>
              <a:rPr lang="en-US" altLang="zh-CN">
                <a:solidFill>
                  <a:schemeClr val="tx1"/>
                </a:solidFill>
              </a:rPr>
              <a:t>2</a:t>
            </a:r>
            <a:r>
              <a:rPr lang="zh-CN" altLang="en-US">
                <a:solidFill>
                  <a:schemeClr val="tx1"/>
                </a:solidFill>
              </a:rPr>
              <a:t>、城郊和乡村的草市更加普遍</a:t>
            </a:r>
            <a:endParaRPr lang="zh-CN" altLang="en-US">
              <a:solidFill>
                <a:schemeClr val="tx1"/>
              </a:solidFill>
            </a:endParaRPr>
          </a:p>
          <a:p>
            <a:r>
              <a:rPr lang="en-US" altLang="zh-CN">
                <a:solidFill>
                  <a:schemeClr val="tx1"/>
                </a:solidFill>
              </a:rPr>
              <a:t>3</a:t>
            </a:r>
            <a:r>
              <a:rPr lang="zh-CN" altLang="en-US">
                <a:solidFill>
                  <a:schemeClr val="tx1"/>
                </a:solidFill>
              </a:rPr>
              <a:t>、全国出现了数十座较大的市镇</a:t>
            </a:r>
            <a:endParaRPr lang="zh-CN" altLang="en-US">
              <a:solidFill>
                <a:schemeClr val="tx1"/>
              </a:solidFill>
            </a:endParaRPr>
          </a:p>
          <a:p>
            <a:r>
              <a:rPr lang="en-US" altLang="zh-CN">
                <a:solidFill>
                  <a:schemeClr val="accent6"/>
                </a:solidFill>
              </a:rPr>
              <a:t>G</a:t>
            </a:r>
            <a:r>
              <a:rPr lang="zh-CN" altLang="en-US">
                <a:solidFill>
                  <a:srgbClr val="FF0000"/>
                </a:solidFill>
              </a:rPr>
              <a:t>：对外贸易</a:t>
            </a:r>
            <a:endParaRPr lang="zh-CN" altLang="en-US">
              <a:solidFill>
                <a:srgbClr val="FF0000"/>
              </a:solidFill>
            </a:endParaRPr>
          </a:p>
          <a:p>
            <a:r>
              <a:rPr lang="en-US" altLang="zh-CN">
                <a:solidFill>
                  <a:schemeClr val="tx1"/>
                </a:solidFill>
              </a:rPr>
              <a:t>1</a:t>
            </a:r>
            <a:r>
              <a:rPr lang="zh-CN" altLang="en-US">
                <a:solidFill>
                  <a:schemeClr val="tx1"/>
                </a:solidFill>
              </a:rPr>
              <a:t>、中国同东南亚、南亚、阿拉伯半岛以及非洲国家进行贸易</a:t>
            </a:r>
            <a:endParaRPr lang="zh-CN" altLang="en-US">
              <a:solidFill>
                <a:schemeClr val="tx1"/>
              </a:solidFill>
            </a:endParaRPr>
          </a:p>
          <a:p>
            <a:r>
              <a:rPr lang="en-US" altLang="zh-CN">
                <a:solidFill>
                  <a:schemeClr val="tx1"/>
                </a:solidFill>
              </a:rPr>
              <a:t>2</a:t>
            </a:r>
            <a:r>
              <a:rPr lang="zh-CN" altLang="en-US">
                <a:solidFill>
                  <a:schemeClr val="tx1"/>
                </a:solidFill>
              </a:rPr>
              <a:t>、海外贸易税收成为南宋国库重要财源</a:t>
            </a:r>
            <a:endParaRPr lang="zh-CN" altLang="en-US">
              <a:solidFill>
                <a:schemeClr val="tx1"/>
              </a:solidFill>
            </a:endParaRPr>
          </a:p>
          <a:p>
            <a:r>
              <a:rPr lang="en-US" altLang="zh-CN">
                <a:solidFill>
                  <a:schemeClr val="tx1"/>
                </a:solidFill>
              </a:rPr>
              <a:t>3</a:t>
            </a:r>
            <a:r>
              <a:rPr lang="zh-CN" altLang="en-US">
                <a:solidFill>
                  <a:schemeClr val="tx1"/>
                </a:solidFill>
              </a:rPr>
              <a:t>、设立市舶司，专管海上贸易，制定了完备的市舶管理制度</a:t>
            </a:r>
            <a:endParaRPr lang="zh-CN" altLang="en-US">
              <a:solidFill>
                <a:schemeClr val="tx1"/>
              </a:solidFill>
            </a:endParaRPr>
          </a:p>
          <a:p>
            <a:endParaRPr lang="zh-CN"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630" y="922655"/>
            <a:ext cx="11603990" cy="4661535"/>
          </a:xfrm>
          <a:prstGeom prst="rect">
            <a:avLst/>
          </a:prstGeom>
          <a:noFill/>
        </p:spPr>
        <p:txBody>
          <a:bodyPr wrap="square" rtlCol="0" anchor="t">
            <a:spAutoFit/>
          </a:bodyPr>
          <a:lstStyle/>
          <a:p>
            <a:pPr algn="l" fontAlgn="base">
              <a:lnSpc>
                <a:spcPct val="150000"/>
              </a:lnSpc>
              <a:buClrTx/>
              <a:buFont typeface="Arial" panose="020B0604020202020204" pitchFamily="34" charset="0"/>
            </a:pPr>
            <a:r>
              <a:rPr lang="en-US" altLang="zh-CN" b="1" dirty="0">
                <a:solidFill>
                  <a:srgbClr val="000000"/>
                </a:solidFill>
                <a:latin typeface="华文中宋" panose="02010600040101010101" charset="-122"/>
                <a:ea typeface="华文中宋" panose="02010600040101010101" charset="-122"/>
                <a:cs typeface="华文中宋" panose="02010600040101010101" charset="-122"/>
                <a:sym typeface="+mn-ea"/>
              </a:rPr>
              <a:t>      </a:t>
            </a:r>
            <a:r>
              <a:rPr lang="zh-CN" altLang="en-US" b="1" dirty="0">
                <a:solidFill>
                  <a:srgbClr val="000000"/>
                </a:solidFill>
                <a:latin typeface="华文中宋" panose="02010600040101010101" charset="-122"/>
                <a:ea typeface="华文中宋" panose="02010600040101010101" charset="-122"/>
                <a:cs typeface="华文中宋" panose="02010600040101010101" charset="-122"/>
                <a:sym typeface="+mn-ea"/>
              </a:rPr>
              <a:t>材料一：</a:t>
            </a:r>
            <a:r>
              <a:rPr lang="zh-CN" altLang="en-US" b="1" dirty="0">
                <a:latin typeface="华文中宋" panose="02010600040101010101" charset="-122"/>
                <a:ea typeface="华文中宋" panose="02010600040101010101" charset="-122"/>
                <a:cs typeface="华文中宋" panose="02010600040101010101" charset="-122"/>
                <a:sym typeface="+mn-ea"/>
              </a:rPr>
              <a:t>该时期内(宋朝)制度和文化也有了重大的发展。这一发展的背后是中国经济尤其是商业的飞跃，我们不妨称之为中国的“商业革命”。……外贸的发展也反映了当时商业的繁荣，而且它也是推动当时商业革命的主要力量。……唐初人们尚轻视商业并试图限制其发展，但到了晚唐和宋朝时这种束缚就被打破了。……中国首次出现了聚集了大量人口的商业大都市，与以前不同的是这些都市是商业中心而不是政治中心。但对中国历史和世界历史而言，最重要的事实是，宋朝时的名副其实的“商业革命”，丝毫未对中国社会产生爆炸性的影响，而西方与此相应的商业革命却对西方社会产生了爆炸性的影响。          ——费正清　《中国：传统与变迁》</a:t>
            </a:r>
            <a:endParaRPr lang="zh-CN" altLang="en-US" b="1" dirty="0">
              <a:latin typeface="华文中宋" panose="02010600040101010101" charset="-122"/>
              <a:ea typeface="华文中宋" panose="02010600040101010101" charset="-122"/>
              <a:cs typeface="华文中宋" panose="02010600040101010101" charset="-122"/>
              <a:sym typeface="+mn-ea"/>
            </a:endParaRPr>
          </a:p>
          <a:p>
            <a:pPr algn="l" fontAlgn="base">
              <a:lnSpc>
                <a:spcPct val="150000"/>
              </a:lnSpc>
              <a:buClrTx/>
              <a:buFont typeface="Arial" panose="020B0604020202020204" pitchFamily="34" charset="0"/>
            </a:pPr>
            <a:r>
              <a:rPr lang="zh-CN" altLang="en-US" b="1" dirty="0">
                <a:latin typeface="华文中宋" panose="02010600040101010101" charset="-122"/>
                <a:ea typeface="华文中宋" panose="02010600040101010101" charset="-122"/>
                <a:cs typeface="华文中宋" panose="02010600040101010101" charset="-122"/>
                <a:sym typeface="+mn-ea"/>
              </a:rPr>
              <a:t>      材料二  (16世纪)这些私人的商业贸易垄断公司不但控制某些地区的贸易，进行殖民掠夺活动，也起到了为本国进行资本原始积累的作用，如英国、荷兰的东印度公司等。这些商业经营上的巨大变化导致了所谓“商业革命”的发生。商业革命极大地推动了西欧商业资本的发展，成为“促使封建生产方式向资本主义生产方式过渡的一个主要因素” 。                                                                            ——马世力《世界史纲》</a:t>
            </a:r>
            <a:endParaRPr lang="zh-CN" altLang="en-US" b="1" dirty="0">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2309495" y="99060"/>
            <a:ext cx="1871345" cy="521970"/>
          </a:xfrm>
          <a:prstGeom prst="rect">
            <a:avLst/>
          </a:prstGeom>
          <a:noFill/>
        </p:spPr>
        <p:txBody>
          <a:bodyPr wrap="squar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中西对比</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470535" y="5168900"/>
            <a:ext cx="11645265" cy="1753235"/>
          </a:xfrm>
          <a:prstGeom prst="rect">
            <a:avLst/>
          </a:prstGeom>
          <a:noFill/>
        </p:spPr>
        <p:txBody>
          <a:bodyPr wrap="square" rtlCol="0" anchor="t">
            <a:spAutoFit/>
          </a:bodyPr>
          <a:lstStyle/>
          <a:p>
            <a:pPr fontAlgn="auto">
              <a:lnSpc>
                <a:spcPct val="150000"/>
              </a:lnSpc>
            </a:pPr>
            <a:r>
              <a:rPr lang="zh-CN" altLang="en-US" b="1">
                <a:solidFill>
                  <a:srgbClr val="FF0000"/>
                </a:solidFill>
              </a:rPr>
              <a:t>（</a:t>
            </a:r>
            <a:r>
              <a:rPr lang="en-US" altLang="zh-CN" b="1">
                <a:solidFill>
                  <a:srgbClr val="FF0000"/>
                </a:solidFill>
              </a:rPr>
              <a:t>1</a:t>
            </a:r>
            <a:r>
              <a:rPr lang="zh-CN" altLang="en-US" b="1">
                <a:solidFill>
                  <a:srgbClr val="FF0000"/>
                </a:solidFill>
              </a:rPr>
              <a:t>）根据材料一，结合所学知识，归纳宋朝时期“商业革命”的表现。</a:t>
            </a:r>
            <a:endParaRPr lang="zh-CN" altLang="en-US" b="1">
              <a:solidFill>
                <a:srgbClr val="FF0000"/>
              </a:solidFill>
            </a:endParaRPr>
          </a:p>
          <a:p>
            <a:pPr fontAlgn="auto">
              <a:lnSpc>
                <a:spcPct val="150000"/>
              </a:lnSpc>
            </a:pPr>
            <a:r>
              <a:rPr lang="zh-CN" altLang="en-US" b="1">
                <a:solidFill>
                  <a:srgbClr val="FF0000"/>
                </a:solidFill>
              </a:rPr>
              <a:t>（</a:t>
            </a:r>
            <a:r>
              <a:rPr lang="en-US" altLang="zh-CN" b="1">
                <a:solidFill>
                  <a:srgbClr val="FF0000"/>
                </a:solidFill>
              </a:rPr>
              <a:t>2</a:t>
            </a:r>
            <a:r>
              <a:rPr lang="zh-CN" altLang="en-US" b="1">
                <a:solidFill>
                  <a:srgbClr val="FF0000"/>
                </a:solidFill>
              </a:rPr>
              <a:t>）材料一、二中“商业革命”所产生的最终结果有何不同?</a:t>
            </a:r>
            <a:endParaRPr lang="zh-CN" altLang="en-US" b="1">
              <a:solidFill>
                <a:srgbClr val="FF0000"/>
              </a:solidFill>
            </a:endParaRPr>
          </a:p>
          <a:p>
            <a:pPr fontAlgn="auto">
              <a:lnSpc>
                <a:spcPct val="150000"/>
              </a:lnSpc>
            </a:pPr>
            <a:r>
              <a:rPr lang="zh-CN" altLang="en-US" b="1">
                <a:solidFill>
                  <a:srgbClr val="FF0000"/>
                </a:solidFill>
              </a:rPr>
              <a:t>（</a:t>
            </a:r>
            <a:r>
              <a:rPr lang="en-US" altLang="zh-CN" b="1">
                <a:solidFill>
                  <a:srgbClr val="FF0000"/>
                </a:solidFill>
              </a:rPr>
              <a:t>3</a:t>
            </a:r>
            <a:r>
              <a:rPr lang="zh-CN" altLang="en-US" b="1">
                <a:solidFill>
                  <a:srgbClr val="FF0000"/>
                </a:solidFill>
              </a:rPr>
              <a:t>）宋朝时的“商业革命”，丝毫未对中国社会产生爆炸性的影响，结合材料二分析为什么西方的“商业革命”却产生了爆炸性的影响? </a:t>
            </a:r>
            <a:endParaRPr lang="zh-CN" altLang="en-US"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1050" y="1085215"/>
            <a:ext cx="10515600" cy="5732780"/>
          </a:xfrm>
        </p:spPr>
        <p:txBody>
          <a:bodyPr>
            <a:normAutofit fontScale="90000"/>
          </a:bodyPr>
          <a:lstStyle/>
          <a:p>
            <a:pPr fontAlgn="auto">
              <a:lnSpc>
                <a:spcPct val="150000"/>
              </a:lnSpc>
            </a:pP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（1）表现：</a:t>
            </a:r>
            <a:r>
              <a:rPr lang="zh-CN" altLang="en-US" sz="2400">
                <a:latin typeface="华文中宋" panose="02010600040101010101" charset="-122"/>
                <a:ea typeface="华文中宋" panose="02010600040101010101" charset="-122"/>
                <a:cs typeface="华文中宋" panose="02010600040101010101" charset="-122"/>
              </a:rPr>
              <a:t>城市商业网点的分布已经打破“坊”和“市”的界限；夜市、晓市、草市的出现；海上“陶瓷之路”发展，海外贸易兴盛；出现了聚集大量人口的商业大都市。</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（2）不同：</a:t>
            </a:r>
            <a:r>
              <a:rPr lang="zh-CN" altLang="en-US" sz="2400">
                <a:latin typeface="华文中宋" panose="02010600040101010101" charset="-122"/>
                <a:ea typeface="华文中宋" panose="02010600040101010101" charset="-122"/>
                <a:cs typeface="华文中宋" panose="02010600040101010101" charset="-122"/>
              </a:rPr>
              <a:t>前者没有改变原有生产方式，而后者实现了封建生产方式向资本主义生产方式迈进。</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（3）西方发展：</a:t>
            </a:r>
            <a:r>
              <a:rPr lang="zh-CN" altLang="en-US" sz="2400">
                <a:latin typeface="华文中宋" panose="02010600040101010101" charset="-122"/>
                <a:ea typeface="华文中宋" panose="02010600040101010101" charset="-122"/>
                <a:cs typeface="华文中宋" panose="02010600040101010101" charset="-122"/>
              </a:rPr>
              <a:t>“商业革命”为西欧资本主义的发展注入了大量资金（或进行了资本的原始积累）；商业经营上的变化推动了资本主义的发展。</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而宋代受以下因素影响：</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经济：传统的自然经济阻碍新的生产关系的萌发。</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政治：重抑商的传统政策阻碍商业发展。</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文化：理学的保守性使社会陷于僵化；科举制度限制了新观念的萌发。</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直接原因：游牧民族的入侵打断了商业革命的进程</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316230" y="189230"/>
            <a:ext cx="1607820" cy="521970"/>
          </a:xfrm>
          <a:prstGeom prst="rect">
            <a:avLst/>
          </a:prstGeom>
          <a:noFill/>
        </p:spPr>
        <p:txBody>
          <a:bodyPr wrap="none" rtlCol="0" anchor="t">
            <a:spAutoFit/>
          </a:bodyPr>
          <a:lstStyle/>
          <a:p>
            <a:pPr algn="l"/>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参考分析</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45870" y="1233805"/>
            <a:ext cx="10107930" cy="457200"/>
          </a:xfrm>
        </p:spPr>
        <p:txBody>
          <a:bodyPr>
            <a:normAutofit fontScale="90000"/>
          </a:bodyPr>
          <a:p>
            <a:r>
              <a:rPr lang="zh-CN" altLang="zh-CN"/>
              <a:t>稻麦复种制：是指在同一块土地上，一年播种和收获两次以上的耕种方法，复种可以充分利用单位面积的土地，提高农田的产量，我国最早实行复种轮作是在战国时期</a:t>
            </a:r>
            <a:endParaRPr lang="zh-CN"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农业的发展：</a:t>
            </a:r>
            <a:endParaRPr lang="zh-CN" altLang="en-US"/>
          </a:p>
        </p:txBody>
      </p:sp>
      <p:sp>
        <p:nvSpPr>
          <p:cNvPr id="3" name="内容占位符 2"/>
          <p:cNvSpPr>
            <a:spLocks noGrp="1"/>
          </p:cNvSpPr>
          <p:nvPr>
            <p:ph sz="half" idx="1"/>
          </p:nvPr>
        </p:nvSpPr>
        <p:spPr>
          <a:xfrm>
            <a:off x="838200" y="1825625"/>
            <a:ext cx="10516235" cy="4351655"/>
          </a:xfrm>
        </p:spPr>
        <p:txBody>
          <a:bodyPr/>
          <a:p>
            <a:r>
              <a:rPr lang="zh-CN" altLang="en-US" sz="3200" b="1"/>
              <a:t>生产技术；宋代以后，江南地区形成一年两熟</a:t>
            </a:r>
            <a:endParaRPr lang="zh-CN" altLang="en-US" sz="3200" b="1"/>
          </a:p>
          <a:p>
            <a:r>
              <a:rPr lang="zh-CN" altLang="en-US" sz="3200" b="1"/>
              <a:t>                     或者一年  三熟</a:t>
            </a:r>
            <a:endParaRPr lang="zh-CN" altLang="en-US" sz="3200" b="1"/>
          </a:p>
          <a:p>
            <a:r>
              <a:rPr lang="zh-CN" altLang="en-US" sz="3200" b="1"/>
              <a:t>灌溉工具：宋代出现利用水力为动力的高转筒车</a:t>
            </a:r>
            <a:endParaRPr lang="zh-CN" altLang="en-US"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789305" y="1336675"/>
            <a:ext cx="4759325" cy="460375"/>
          </a:xfrm>
          <a:prstGeom prst="rect">
            <a:avLst/>
          </a:prstGeom>
          <a:noFill/>
        </p:spPr>
        <p:txBody>
          <a:bodyPr wrap="squar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土地制度及其赋税制度的变化</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3" name="文本框 2"/>
          <p:cNvSpPr txBox="1"/>
          <p:nvPr/>
        </p:nvSpPr>
        <p:spPr>
          <a:xfrm>
            <a:off x="875665" y="1797050"/>
            <a:ext cx="9940290" cy="645160"/>
          </a:xfrm>
          <a:prstGeom prst="rect">
            <a:avLst/>
          </a:prstGeom>
          <a:noFill/>
        </p:spPr>
        <p:txBody>
          <a:bodyPr wrap="square" rtlCol="0" anchor="t">
            <a:spAutoFit/>
          </a:bodyPr>
          <a:lstStyle/>
          <a:p>
            <a:pPr algn="l" fontAlgn="auto">
              <a:lnSpc>
                <a:spcPct val="150000"/>
              </a:lnSpc>
            </a:pP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）土地制度：唐代前期均田制；宋代</a:t>
            </a: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不立田制</a:t>
            </a: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和</a:t>
            </a: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不抑兼并</a:t>
            </a: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530860" y="2442210"/>
            <a:ext cx="11388725" cy="3415030"/>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注：“不立田制” 不等于没有土地制度，更不等于没有土地政策。“不抑兼并</a:t>
            </a: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也不是无条件的 ，它主要指土地可以“私相贸易” 而言。</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a:lnSpc>
                <a:spcPct val="150000"/>
              </a:lnSpc>
            </a:pP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宋代土地制度的特点：</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algn="l">
              <a:lnSpc>
                <a:spcPct val="150000"/>
              </a:lnSpc>
            </a:pP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 沿袭晚唐自由垦辟土地的政策:晚唐鼓励垦荒的政 策在宋代得到延续;</a:t>
            </a:r>
            <a:endPar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algn="l">
              <a:lnSpc>
                <a:spcPct val="150000"/>
              </a:lnSpc>
            </a:pP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B. 放任对土地的买卖 ,“不抑兼并”;</a:t>
            </a:r>
            <a:endPar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algn="l">
              <a:lnSpc>
                <a:spcPct val="150000"/>
              </a:lnSpc>
            </a:pPr>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C. 国家维护土地私有权 ,制定了详尽的交易法律 .</a:t>
            </a:r>
            <a:endPar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1014730" y="6549390"/>
            <a:ext cx="10834370" cy="368300"/>
          </a:xfrm>
          <a:prstGeom prst="rect">
            <a:avLst/>
          </a:prstGeom>
          <a:noFill/>
        </p:spPr>
        <p:txBody>
          <a:bodyPr wrap="square" rtlCol="0">
            <a:spAutoFit/>
          </a:bodyPr>
          <a:lstStyle/>
          <a:p>
            <a:r>
              <a:rPr lang="zh-CN" altLang="en-US"/>
              <a:t>参考文献：刘富生</a:t>
            </a:r>
            <a:r>
              <a:rPr lang="en-US" altLang="zh-CN"/>
              <a:t>.</a:t>
            </a:r>
            <a:r>
              <a:rPr lang="zh-CN" altLang="en-US"/>
              <a:t>从土地制度的变化看宋代变化</a:t>
            </a:r>
            <a:r>
              <a:rPr lang="en-US" altLang="zh-CN"/>
              <a:t>[J].</a:t>
            </a:r>
            <a:r>
              <a:rPr lang="zh-CN" altLang="en-US"/>
              <a:t>西华大学学报（哲学社会科学版）</a:t>
            </a:r>
            <a:r>
              <a:rPr lang="en-US" altLang="zh-CN"/>
              <a:t>.2004</a:t>
            </a:r>
            <a:r>
              <a:rPr lang="zh-CN" altLang="en-US"/>
              <a:t>年</a:t>
            </a:r>
            <a:r>
              <a:rPr lang="en-US" altLang="zh-CN"/>
              <a:t>2</a:t>
            </a:r>
            <a:r>
              <a:rPr lang="zh-CN" altLang="en-US"/>
              <a:t>月</a:t>
            </a:r>
            <a:r>
              <a:rPr lang="en-US" altLang="zh-CN"/>
              <a:t>.</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【学术研讨】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60985" y="1149350"/>
            <a:ext cx="4483735" cy="491490"/>
          </a:xfrm>
          <a:prstGeom prst="rect">
            <a:avLst/>
          </a:prstGeom>
          <a:noFill/>
        </p:spPr>
        <p:txBody>
          <a:bodyPr wrap="none" rtlCol="0" anchor="t">
            <a:spAutoFit/>
          </a:bodyPr>
          <a:lstStyle/>
          <a:p>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宋代不抑兼并政策的原因探析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531495" y="1833245"/>
            <a:ext cx="11545570" cy="2491740"/>
          </a:xfrm>
          <a:prstGeom prst="rect">
            <a:avLst/>
          </a:prstGeom>
          <a:noFill/>
        </p:spPr>
        <p:txBody>
          <a:bodyPr wrap="square" rtlCol="0" anchor="t">
            <a:spAutoFit/>
          </a:bodyPr>
          <a:lstStyle/>
          <a:p>
            <a:pPr fontAlgn="auto">
              <a:lnSpc>
                <a:spcPct val="150000"/>
              </a:lnSpc>
            </a:pP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是宋初面临政治局势的产物。</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宋朝初年，政治局势混乱，统治者首先考虑如何巩固政权和迅速消灭割据势力的问题。为此宋太祖采用杯酒释兵权的方式，利用高官俸禄和赐田宅等经济特权来引诱，为了防止地方割据，设置转运使，通判与知州互牵，收回地方各项权利，召节度使回京，改革科举制等，依靠大地主进行封建统治，因此不立田制和不抑兼并成为既定而长久的国策。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531495" y="4324985"/>
            <a:ext cx="11545570" cy="2030095"/>
          </a:xfrm>
          <a:prstGeom prst="rect">
            <a:avLst/>
          </a:prstGeom>
          <a:noFill/>
        </p:spPr>
        <p:txBody>
          <a:bodyPr wrap="square" rtlCol="0" anchor="t">
            <a:spAutoFit/>
          </a:bodyPr>
          <a:lstStyle/>
          <a:p>
            <a:pPr fontAlgn="auto">
              <a:lnSpc>
                <a:spcPct val="150000"/>
              </a:lnSpc>
            </a:pP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宋代赋税制度与不抑兼并政策相联系。</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宋代整个地主阶级统治集团认为国家财富主要来源不在于小农而在于豪强、兼并之家是“ 为国家守财尔</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。地主豪强是政府的直接纳税者，统治者只需要他们按照占 有的多少向政府交纳赋税 , 而不必要去抑制兼并，反正是按亩纳税 , 占得越多 , 要交的越多，这种观念是唐代两税法的延续。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【学术研讨】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60985" y="1149350"/>
            <a:ext cx="4483735" cy="491490"/>
          </a:xfrm>
          <a:prstGeom prst="rect">
            <a:avLst/>
          </a:prstGeom>
          <a:noFill/>
        </p:spPr>
        <p:txBody>
          <a:bodyPr wrap="none" rtlCol="0" anchor="t">
            <a:spAutoFit/>
          </a:bodyPr>
          <a:lstStyle/>
          <a:p>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宋代不抑兼并政策的原因探析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531495" y="1833245"/>
            <a:ext cx="11545570" cy="3415030"/>
          </a:xfrm>
          <a:prstGeom prst="rect">
            <a:avLst/>
          </a:prstGeom>
          <a:noFill/>
        </p:spPr>
        <p:txBody>
          <a:bodyPr wrap="square" rtlCol="0" anchor="t">
            <a:spAutoFit/>
          </a:bodyPr>
          <a:lstStyle/>
          <a:p>
            <a:pPr fontAlgn="auto">
              <a:lnSpc>
                <a:spcPct val="150000"/>
              </a:lnSpc>
            </a:pP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是封建地主经济高度发展的结果。</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土地兼并是庄园经济发展的前提, 而庄园经济的发展 , 又促进了商品经济的繁荣。这一繁荣为豪商富贾带来了巨大的商业利润,  他们则带着大量资金跻身于兼并之家的队伍中，去兼并土地成为地主, 从而为封建地主经济注入新鲜的血液。由此可知，宋代地主经济的发达和商品经济的繁荣都与土地兼 并有密切的关系，可以说都是以土地兼并为先导和前提的。而宋代封建地主经济的发达和商品经济的 繁荣，反过来又使土地兼并更加激烈。因此，宋之不抑兼并是封建地主经济高度发展的结果，是社会经济发展的必然。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260985" y="5248275"/>
            <a:ext cx="11419840" cy="521970"/>
          </a:xfrm>
          <a:prstGeom prst="rect">
            <a:avLst/>
          </a:prstGeom>
          <a:noFill/>
        </p:spPr>
        <p:txBody>
          <a:bodyPr wrap="square" rtlCol="0" anchor="t">
            <a:spAutoFit/>
          </a:bodyPr>
          <a:lstStyle/>
          <a:p>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宋代不抑土地兼并，租佃关系有了较大发展</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：（导与练</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35</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（二）手工业发展概况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64235" y="2516505"/>
            <a:ext cx="270764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手工业发展表现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29615" y="3169285"/>
            <a:ext cx="10914380" cy="355346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纺织业：北宋的纺织业主要有丝、麻、毛等部门，其中丝织业仍占主要地位。南宋的棉织业在局部地区进一步发展。在纺织业的发达地区，出现了一批独立经营的机户，以家庭作坊的形式进行商品生产。</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B.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陶瓷业：定汝哥官均。除此之外，还有</a:t>
            </a:r>
            <a:r>
              <a:rPr kumimoji="1" lang="zh-CN" altLang="en-US" sz="2000" b="1" dirty="0" smtClean="0">
                <a:solidFill>
                  <a:srgbClr val="FF0000"/>
                </a:solidFill>
                <a:latin typeface="华文中宋" panose="02010600040101010101" charset="-122"/>
                <a:ea typeface="华文中宋" panose="02010600040101010101" charset="-122"/>
                <a:cs typeface="华文中宋" panose="02010600040101010101" charset="-122"/>
              </a:rPr>
              <a:t>景德镇的兴起</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其原因大约有二：一为自然环境，蕴藏优良陶土。二为宋室南渡，旧名窑之瓷器不能获得，景德镇凭借自然优势获得大发展，仿制各地名瓷，逐渐成为制瓷业集大成之地。元以后，宫廷所需瓷器，都由景德镇制造。</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838200" y="1825625"/>
            <a:ext cx="10441305" cy="4351655"/>
          </a:xfrm>
        </p:spPr>
        <p:txBody>
          <a:bodyPr/>
          <a:p>
            <a:r>
              <a:rPr lang="zh-CN" altLang="en-US" sz="3600" b="1"/>
              <a:t>冶金业：用煤冶铁已相当普遍</a:t>
            </a:r>
            <a:endParaRPr lang="zh-CN" altLang="en-US" sz="3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507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400" b="1" dirty="0" smtClean="0">
                <a:solidFill>
                  <a:srgbClr val="FF0000"/>
                </a:solidFill>
                <a:latin typeface="华文中宋" panose="02010600040101010101" charset="-122"/>
                <a:ea typeface="华文中宋" panose="02010600040101010101" charset="-122"/>
                <a:cs typeface="华文中宋" panose="02010600040101010101" charset="-122"/>
              </a:rPr>
              <a:t> A. </a:t>
            </a: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商业政策的宽松，政府控制减少，管理较为宽松，市坊界限突破。</a:t>
            </a:r>
            <a:endPar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自西汉始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封建政权一直实行抑商政策</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商业的发展受到一定限制。宋代开始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政府实行恤商政策</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首先免除了一些商税</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北宋初年，带有抑商色彩的坊市制度被完全取消，城内的市场也不再由官府设定，商人们甚至可以自由地选择交易的时间和地点，交易的场所大大增加。北宋还首次在县以下的商业繁荣地设立镇市，变军事设防区为商业贸易区，这是中国古代商业的一次重大的变化。</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507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400" b="1" dirty="0" smtClean="0">
                <a:solidFill>
                  <a:srgbClr val="FF0000"/>
                </a:solidFill>
                <a:latin typeface="华文中宋" panose="02010600040101010101" charset="-122"/>
                <a:ea typeface="华文中宋" panose="02010600040101010101" charset="-122"/>
                <a:cs typeface="华文中宋" panose="02010600040101010101" charset="-122"/>
              </a:rPr>
              <a:t> B. </a:t>
            </a: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区域性市场的形成。</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宋代众多的水陆交通干、支线</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将地区性中心城市与其它县、镇联结起来</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形成了全国性的商业网络</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主要有以首都汴京开封为中心的北方市场、以苏杭为中心的东南市场、以成都为中心的川蜀市场和以陕西、河东一带为主的西北市场。南宋时则又形成了以首都临安（今杭州）为中心、以建康为枢纽，联结长江中下游和东南沿海一带的商业网络。这些区域性市场的形成，是宋代商业繁荣的一个重要标志。</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3735</Words>
  <Application>WPS 演示</Application>
  <PresentationFormat>自定义</PresentationFormat>
  <Paragraphs>157</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楷体</vt:lpstr>
      <vt:lpstr>华文中宋</vt:lpstr>
      <vt:lpstr>Calibri Light</vt:lpstr>
      <vt:lpstr>Calibri</vt:lpstr>
      <vt:lpstr>微软雅黑</vt:lpstr>
      <vt:lpstr>Arial Unicode MS</vt:lpstr>
      <vt:lpstr>1_Office 主题</vt:lpstr>
      <vt:lpstr>           宋元时期经济发展</vt:lpstr>
      <vt:lpstr>农业的发展：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（1）表现：城市商业网点的分布已经打破“坊”和“市”的界限；夜市、晓市、草市的出现；海上“陶瓷之路”发展，海外贸易兴盛；出现了聚集大量人口的商业大都市。 （2）不同：前者没有改变原有生产方式，而后者实现了封建生产方式向资本主义生产方式迈进。 （3）西方发展：“商业革命”为西欧资本主义的发展注入了大量资金（或进行了资本的原始积累）；商业经营上的变化推动了资本主义的发展。 而宋代受以下因素影响：       经济：传统的自然经济阻碍新的生产关系的萌发。       政治：重抑商的传统政策阻碍商业发展。       文化：理学的保守性使社会陷于僵化；科举制度限制了新观念的萌发。       直接原因：游牧民族的入侵打断了商业革命的进程</vt:lpstr>
      <vt:lpstr>稻麦复种制：是指在同一块土地上，一年播种和收获两次以上的耕种方法，复种可以充分利用单位面积的土地，提高农田的产量，我国最早实行复种轮作是在战国时期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tmg</dc:creator>
  <cp:lastModifiedBy>K I D</cp:lastModifiedBy>
  <cp:revision>58</cp:revision>
  <dcterms:created xsi:type="dcterms:W3CDTF">2018-05-24T04:12:00Z</dcterms:created>
  <dcterms:modified xsi:type="dcterms:W3CDTF">2019-03-05T14:00:31Z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