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2.fntdata" ContentType="application/x-fontdata"/>
  <Override PartName="/ppt/fonts/font3.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509" r:id="rId3"/>
    <p:sldId id="533" r:id="rId5"/>
    <p:sldId id="515" r:id="rId6"/>
    <p:sldId id="521" r:id="rId7"/>
    <p:sldId id="522" r:id="rId8"/>
    <p:sldId id="510" r:id="rId9"/>
    <p:sldId id="524" r:id="rId10"/>
    <p:sldId id="526" r:id="rId11"/>
    <p:sldId id="527" r:id="rId12"/>
    <p:sldId id="523" r:id="rId13"/>
    <p:sldId id="529" r:id="rId14"/>
    <p:sldId id="530" r:id="rId15"/>
    <p:sldId id="516" r:id="rId16"/>
    <p:sldId id="531" r:id="rId17"/>
    <p:sldId id="532" r:id="rId18"/>
  </p:sldIdLst>
  <p:sldSz cx="9144000" cy="6858000" type="screen4x3"/>
  <p:notesSz cx="6858000" cy="9144000"/>
  <p:embeddedFontLst>
    <p:embeddedFont>
      <p:font typeface="楷体" panose="02010609060101010101" pitchFamily="49" charset="-122"/>
      <p:regular r:id="rId23"/>
    </p:embeddedFont>
    <p:embeddedFont>
      <p:font typeface="华文楷体" panose="02010600040101010101" charset="-122"/>
      <p:regular r:id="rId24"/>
    </p:embeddedFont>
    <p:embeddedFont>
      <p:font typeface="Wingdings 2" panose="05020102010507070707"/>
      <p:regular r:id="rId25"/>
    </p:embeddedFont>
  </p:embeddedFontLst>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ngj" initials="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2D91B9"/>
    <a:srgbClr val="E0F2FC"/>
    <a:srgbClr val="ABDCF7"/>
    <a:srgbClr val="6600FF"/>
    <a:srgbClr val="6666FF"/>
    <a:srgbClr val="9933FF"/>
    <a:srgbClr val="3366CC"/>
    <a:srgbClr val="000000"/>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207" autoAdjust="0"/>
  </p:normalViewPr>
  <p:slideViewPr>
    <p:cSldViewPr showGuides="1">
      <p:cViewPr varScale="1">
        <p:scale>
          <a:sx n="70" d="100"/>
          <a:sy n="70" d="100"/>
        </p:scale>
        <p:origin x="-102" y="-882"/>
      </p:cViewPr>
      <p:guideLst>
        <p:guide orient="horz" pos="217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5" Type="http://schemas.openxmlformats.org/officeDocument/2006/relationships/font" Target="fonts/font3.fntdata"/><Relationship Id="rId24" Type="http://schemas.openxmlformats.org/officeDocument/2006/relationships/font" Target="fonts/font2.fntdata"/><Relationship Id="rId23" Type="http://schemas.openxmlformats.org/officeDocument/2006/relationships/font" Target="fonts/font1.fntdata"/><Relationship Id="rId22" Type="http://schemas.openxmlformats.org/officeDocument/2006/relationships/commentAuthors" Target="commentAuthors.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0213" cy="457200"/>
          </a:xfrm>
          <a:prstGeom prst="rect">
            <a:avLst/>
          </a:prstGeom>
          <a:noFill/>
          <a:ln w="9525">
            <a:noFill/>
            <a:miter lim="800000"/>
          </a:ln>
        </p:spPr>
        <p:txBody>
          <a:bodyPr vert="horz" wrap="square" lIns="91440" tIns="45720" rIns="91440" bIns="45720" numCol="1" anchor="t"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Rectangle 3"/>
          <p:cNvSpPr>
            <a:spLocks noGrp="1" noChangeArrowheads="1"/>
          </p:cNvSpPr>
          <p:nvPr>
            <p:ph type="dt" idx="1"/>
          </p:nvPr>
        </p:nvSpPr>
        <p:spPr bwMode="auto">
          <a:xfrm>
            <a:off x="3883025" y="0"/>
            <a:ext cx="2973388" cy="457200"/>
          </a:xfrm>
          <a:prstGeom prst="rect">
            <a:avLst/>
          </a:prstGeom>
          <a:noFill/>
          <a:ln w="9525">
            <a:noFill/>
            <a:miter lim="800000"/>
          </a:ln>
        </p:spPr>
        <p:txBody>
          <a:bodyPr vert="horz" wrap="square" lIns="91440" tIns="45720" rIns="91440" bIns="45720" numCol="1" anchor="t" anchorCtr="0" compatLnSpc="1"/>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4580" name="Rectangle 4"/>
          <p:cNvSpPr>
            <a:spLocks noGrp="1" noRot="1" noChangeAspect="1"/>
          </p:cNvSpPr>
          <p:nvPr>
            <p:ph type="sldImg" idx="2"/>
          </p:nvPr>
        </p:nvSpPr>
        <p:spPr>
          <a:xfrm>
            <a:off x="1143000" y="685800"/>
            <a:ext cx="4572000" cy="3429000"/>
          </a:xfrm>
          <a:prstGeom prst="rect">
            <a:avLst/>
          </a:prstGeom>
          <a:noFill/>
          <a:ln w="9525">
            <a:noFill/>
          </a:ln>
        </p:spPr>
      </p:sp>
      <p:sp>
        <p:nvSpPr>
          <p:cNvPr id="2053" name="Rectangle 5"/>
          <p:cNvSpPr>
            <a:spLocks noGrp="1" noChangeArrowheads="1"/>
          </p:cNvSpPr>
          <p:nvPr>
            <p:ph type="body" sz="quarter" idx="3"/>
          </p:nvPr>
        </p:nvSpPr>
        <p:spPr bwMode="auto">
          <a:xfrm>
            <a:off x="685800" y="4343400"/>
            <a:ext cx="5486400" cy="4114800"/>
          </a:xfrm>
          <a:prstGeom prst="rect">
            <a:avLst/>
          </a:prstGeom>
          <a:noFill/>
          <a:ln w="9525">
            <a:noFill/>
            <a:miter lim="800000"/>
          </a:ln>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4" name="Rectangle 6"/>
          <p:cNvSpPr>
            <a:spLocks noGrp="1" noChangeArrowheads="1"/>
          </p:cNvSpPr>
          <p:nvPr>
            <p:ph type="ftr" sz="quarter" idx="4"/>
          </p:nvPr>
        </p:nvSpPr>
        <p:spPr bwMode="auto">
          <a:xfrm>
            <a:off x="0" y="8685213"/>
            <a:ext cx="2970213" cy="457200"/>
          </a:xfrm>
          <a:prstGeom prst="rect">
            <a:avLst/>
          </a:prstGeom>
          <a:noFill/>
          <a:ln w="9525">
            <a:noFill/>
            <a:miter lim="800000"/>
          </a:ln>
        </p:spPr>
        <p:txBody>
          <a:bodyPr vert="horz" wrap="square" lIns="91440" tIns="45720" rIns="91440" bIns="45720" numCol="1" anchor="b"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Rectangle 7"/>
          <p:cNvSpPr>
            <a:spLocks noGrp="1" noChangeArrowheads="1"/>
          </p:cNvSpPr>
          <p:nvPr>
            <p:ph type="sldNum" sz="quarter" idx="5"/>
          </p:nvPr>
        </p:nvSpPr>
        <p:spPr bwMode="auto">
          <a:xfrm>
            <a:off x="3883025" y="8685213"/>
            <a:ext cx="2973388" cy="457200"/>
          </a:xfrm>
          <a:prstGeom prst="rect">
            <a:avLst/>
          </a:prstGeom>
          <a:noFill/>
          <a:ln w="9525">
            <a:noFill/>
            <a:miter lim="800000"/>
          </a:ln>
        </p:spPr>
        <p:txBody>
          <a:bodyPr vert="horz" wrap="square" lIns="91440" tIns="45720" rIns="91440" bIns="45720" numCol="1" anchor="b" anchorCtr="0" compatLnSpc="1"/>
          <a:lstStyle/>
          <a:p>
            <a:pPr lvl="0" algn="r" eaLnBrk="1" hangingPunct="1">
              <a:buNone/>
            </a:pPr>
            <a:fld id="{9A0DB2DC-4C9A-4742-B13C-FB6460FD3503}" type="slidenum">
              <a:rPr lang="en-US" altLang="zh-CN" sz="1200" dirty="0"/>
            </a:fld>
            <a:endParaRPr lang="en-US" altLang="zh-CN"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p:spPr>
        <p:txBody>
          <a:bodyPr vert="horz" wrap="square" lIns="91440" tIns="45720" rIns="91440" bIns="45720" numCol="1" anchor="t" anchorCtr="0" compatLnSpc="1"/>
          <a:lstStyle>
            <a:lvl1pPr>
              <a:defRPr sz="14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p:spPr>
        <p:txBody>
          <a:bodyPr vert="horz" wrap="square" lIns="91440" tIns="45720" rIns="91440" bIns="45720" numCol="1" anchor="t" anchorCtr="0" compatLnSpc="1"/>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p:spPr>
        <p:txBody>
          <a:bodyPr vert="horz" wrap="square" lIns="91440" tIns="45720" rIns="91440" bIns="45720" numCol="1" anchor="t" anchorCtr="0" compatLnSpc="1"/>
          <a:lstStyle>
            <a:lvl1pPr algn="r">
              <a:defRPr sz="1400"/>
            </a:lvl1p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7.xml"/><Relationship Id="rId3" Type="http://schemas.openxmlformats.org/officeDocument/2006/relationships/image" Target="../media/image5.wmf"/><Relationship Id="rId2" Type="http://schemas.openxmlformats.org/officeDocument/2006/relationships/oleObject" Target="../embeddings/oleObject1.bin"/><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5" Type="http://schemas.openxmlformats.org/officeDocument/2006/relationships/vmlDrawing" Target="../drawings/vmlDrawing2.vml"/><Relationship Id="rId4" Type="http://schemas.openxmlformats.org/officeDocument/2006/relationships/slideLayout" Target="../slideLayouts/slideLayout7.xml"/><Relationship Id="rId3" Type="http://schemas.openxmlformats.org/officeDocument/2006/relationships/image" Target="../media/image6.wmf"/><Relationship Id="rId2" Type="http://schemas.openxmlformats.org/officeDocument/2006/relationships/oleObject" Target="../embeddings/oleObject2.bin"/><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Users/apple/Desktop/PPT-1.jpgPPT-1"/>
          <p:cNvPicPr>
            <a:picLocks noChangeAspect="1" noChangeArrowheads="1"/>
          </p:cNvPicPr>
          <p:nvPr/>
        </p:nvPicPr>
        <p:blipFill>
          <a:blip r:embed="rId1"/>
          <a:srcRect/>
          <a:stretch>
            <a:fillRect/>
          </a:stretch>
        </p:blipFill>
        <p:spPr bwMode="auto">
          <a:xfrm>
            <a:off x="0" y="3448"/>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flipV="1">
            <a:off x="5868144" y="6140880"/>
            <a:ext cx="3275856" cy="387425"/>
          </a:xfrm>
          <a:prstGeom prst="rect">
            <a:avLst/>
          </a:prstGeom>
          <a:solidFill>
            <a:srgbClr val="6AAA3E">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p>
        </p:txBody>
      </p:sp>
      <p:sp>
        <p:nvSpPr>
          <p:cNvPr id="6" name="任意多边形: 形状 11"/>
          <p:cNvSpPr/>
          <p:nvPr/>
        </p:nvSpPr>
        <p:spPr>
          <a:xfrm flipV="1">
            <a:off x="5354505" y="6140880"/>
            <a:ext cx="873679" cy="387425"/>
          </a:xfrm>
          <a:custGeom>
            <a:avLst/>
            <a:gdLst>
              <a:gd name="connsiteX0" fmla="*/ 0 w 10965543"/>
              <a:gd name="connsiteY0" fmla="*/ 0 h 3542400"/>
              <a:gd name="connsiteX1" fmla="*/ 508000 w 10965543"/>
              <a:gd name="connsiteY1" fmla="*/ 0 h 3542400"/>
              <a:gd name="connsiteX2" fmla="*/ 508000 w 10965543"/>
              <a:gd name="connsiteY2" fmla="*/ 592 h 3542400"/>
              <a:gd name="connsiteX3" fmla="*/ 1764391 w 10965543"/>
              <a:gd name="connsiteY3" fmla="*/ 592 h 3542400"/>
              <a:gd name="connsiteX4" fmla="*/ 1764391 w 10965543"/>
              <a:gd name="connsiteY4" fmla="*/ 4518 h 3542400"/>
              <a:gd name="connsiteX5" fmla="*/ 8215747 w 10965543"/>
              <a:gd name="connsiteY5" fmla="*/ 4518 h 3542400"/>
              <a:gd name="connsiteX6" fmla="*/ 8215747 w 10965543"/>
              <a:gd name="connsiteY6" fmla="*/ 4517 h 3542400"/>
              <a:gd name="connsiteX7" fmla="*/ 10965543 w 10965543"/>
              <a:gd name="connsiteY7" fmla="*/ 3541808 h 3542400"/>
              <a:gd name="connsiteX8" fmla="*/ 8215747 w 10965543"/>
              <a:gd name="connsiteY8" fmla="*/ 3541808 h 3542400"/>
              <a:gd name="connsiteX9" fmla="*/ 1535793 w 10965543"/>
              <a:gd name="connsiteY9" fmla="*/ 3541808 h 3542400"/>
              <a:gd name="connsiteX10" fmla="*/ 1535793 w 10965543"/>
              <a:gd name="connsiteY10" fmla="*/ 3539392 h 3542400"/>
              <a:gd name="connsiteX11" fmla="*/ 508000 w 10965543"/>
              <a:gd name="connsiteY11" fmla="*/ 3539392 h 3542400"/>
              <a:gd name="connsiteX12" fmla="*/ 508000 w 10965543"/>
              <a:gd name="connsiteY12" fmla="*/ 3542400 h 3542400"/>
              <a:gd name="connsiteX13" fmla="*/ 0 w 10965543"/>
              <a:gd name="connsiteY13" fmla="*/ 3542400 h 354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5543" h="3542400">
                <a:moveTo>
                  <a:pt x="0" y="0"/>
                </a:moveTo>
                <a:lnTo>
                  <a:pt x="508000" y="0"/>
                </a:lnTo>
                <a:lnTo>
                  <a:pt x="508000" y="592"/>
                </a:lnTo>
                <a:lnTo>
                  <a:pt x="1764391" y="592"/>
                </a:lnTo>
                <a:lnTo>
                  <a:pt x="1764391" y="4518"/>
                </a:lnTo>
                <a:lnTo>
                  <a:pt x="8215747" y="4518"/>
                </a:lnTo>
                <a:lnTo>
                  <a:pt x="8215747" y="4517"/>
                </a:lnTo>
                <a:lnTo>
                  <a:pt x="10965543" y="3541808"/>
                </a:lnTo>
                <a:lnTo>
                  <a:pt x="8215747" y="3541808"/>
                </a:lnTo>
                <a:lnTo>
                  <a:pt x="1535793" y="3541808"/>
                </a:lnTo>
                <a:lnTo>
                  <a:pt x="1535793" y="3539392"/>
                </a:lnTo>
                <a:lnTo>
                  <a:pt x="508000" y="3539392"/>
                </a:lnTo>
                <a:lnTo>
                  <a:pt x="508000" y="3542400"/>
                </a:lnTo>
                <a:lnTo>
                  <a:pt x="0" y="3542400"/>
                </a:lnTo>
                <a:close/>
              </a:path>
            </a:pathLst>
          </a:custGeom>
          <a:solidFill>
            <a:srgbClr val="81A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1" name="标题 1"/>
          <p:cNvSpPr txBox="1"/>
          <p:nvPr/>
        </p:nvSpPr>
        <p:spPr>
          <a:xfrm>
            <a:off x="360362" y="4293096"/>
            <a:ext cx="8423275" cy="1725378"/>
          </a:xfrm>
          <a:prstGeom prst="rect">
            <a:avLst/>
          </a:prstGeom>
          <a:noFill/>
          <a:ln w="9525">
            <a:noFill/>
          </a:ln>
        </p:spPr>
        <p:txBody>
          <a:bodyPr anchor="ctr"/>
          <a:lstStyle/>
          <a:p>
            <a:pPr algn="ctr"/>
            <a:r>
              <a:rPr lang="en-GB" altLang="zh-CN" sz="5400" b="1" dirty="0">
                <a:solidFill>
                  <a:srgbClr val="000000"/>
                </a:solidFill>
                <a:latin typeface="Times New Roman" panose="02020603050405020304" pitchFamily="18" charset="0"/>
                <a:cs typeface="Times New Roman" panose="02020603050405020304" pitchFamily="18" charset="0"/>
              </a:rPr>
              <a:t>Unit 2  Out of this world</a:t>
            </a:r>
            <a:endParaRPr lang="en-GB" altLang="zh-CN" sz="5400" b="1" dirty="0">
              <a:solidFill>
                <a:srgbClr val="000000"/>
              </a:solidFill>
              <a:latin typeface="Times New Roman" panose="02020603050405020304" pitchFamily="18" charset="0"/>
              <a:cs typeface="Times New Roman" panose="02020603050405020304" pitchFamily="18" charset="0"/>
            </a:endParaRPr>
          </a:p>
          <a:p>
            <a:pPr algn="ctr"/>
            <a:r>
              <a:rPr lang="en-US" sz="4000" b="1" dirty="0">
                <a:latin typeface="Times New Roman" panose="02020603050405020304" pitchFamily="18" charset="0"/>
                <a:cs typeface="Times New Roman" panose="02020603050405020304" pitchFamily="18" charset="0"/>
              </a:rPr>
              <a:t>Integrated skills (I)</a:t>
            </a:r>
            <a:endParaRPr lang="en-US" altLang="zh-CN" sz="4000" b="1" dirty="0">
              <a:solidFill>
                <a:srgbClr val="FF0000"/>
              </a:solidFill>
              <a:latin typeface="Times New Roman" panose="02020603050405020304" pitchFamily="18" charset="0"/>
              <a:cs typeface="Times New Roman" panose="02020603050405020304" pitchFamily="18" charset="0"/>
            </a:endParaRPr>
          </a:p>
        </p:txBody>
      </p:sp>
      <p:sp>
        <p:nvSpPr>
          <p:cNvPr id="4" name="内容占位符 2"/>
          <p:cNvSpPr txBox="1"/>
          <p:nvPr/>
        </p:nvSpPr>
        <p:spPr>
          <a:xfrm>
            <a:off x="5272445" y="6150312"/>
            <a:ext cx="3453159" cy="482600"/>
          </a:xfrm>
          <a:prstGeom prst="rect">
            <a:avLst/>
          </a:prstGeom>
          <a:noFill/>
          <a:ln w="9525">
            <a:noFill/>
          </a:ln>
        </p:spPr>
        <p:txBody>
          <a:bodyPr/>
          <a:lstStyle/>
          <a:p>
            <a:pPr>
              <a:spcBef>
                <a:spcPct val="20000"/>
              </a:spcBef>
            </a:pPr>
            <a:r>
              <a:rPr lang="zh-CN" altLang="en-US" b="1">
                <a:latin typeface="楷体" panose="02010609060101010101" pitchFamily="49" charset="-122"/>
                <a:ea typeface="楷体" panose="02010609060101010101" pitchFamily="49" charset="-122"/>
                <a:cs typeface="楷体" panose="02010609060101010101" pitchFamily="49" charset="-122"/>
              </a:rPr>
              <a:t>翟媛媛  </a:t>
            </a:r>
            <a:r>
              <a:rPr lang="en-US" altLang="zh-CN" b="1">
                <a:latin typeface="楷体" panose="02010609060101010101" pitchFamily="49" charset="-122"/>
                <a:ea typeface="楷体" panose="02010609060101010101" pitchFamily="49" charset="-122"/>
                <a:cs typeface="楷体" panose="02010609060101010101" pitchFamily="49" charset="-122"/>
              </a:rPr>
              <a:t> </a:t>
            </a:r>
            <a:r>
              <a:rPr lang="zh-CN" altLang="en-US">
                <a:latin typeface="楷体" panose="02010609060101010101" pitchFamily="49" charset="-122"/>
                <a:ea typeface="楷体" panose="02010609060101010101" pitchFamily="49" charset="-122"/>
                <a:cs typeface="楷体" panose="02010609060101010101" pitchFamily="49" charset="-122"/>
              </a:rPr>
              <a:t>南京市第二十九中学</a:t>
            </a:r>
            <a:endParaRPr lang="zh-CN" altLang="en-US" dirty="0">
              <a:solidFill>
                <a:srgbClr val="000000"/>
              </a:solidFill>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bwMode="auto">
          <a:xfrm>
            <a:off x="352499" y="-9100392"/>
            <a:ext cx="8520426" cy="17857983"/>
          </a:xfrm>
          <a:prstGeom prst="rect">
            <a:avLst/>
          </a:prstGeom>
          <a:solidFill>
            <a:schemeClr val="bg1">
              <a:lumMod val="95000"/>
            </a:schemeClr>
          </a:solidFill>
          <a:ln>
            <a:solidFill>
              <a:schemeClr val="accent1"/>
            </a:solidFill>
          </a:ln>
        </p:spPr>
        <p:txBody>
          <a:bodyPr rtlCol="0" anchor="ctr"/>
          <a:lstStyle/>
          <a:p>
            <a:pPr>
              <a:lnSpc>
                <a:spcPct val="150000"/>
              </a:lnSpc>
            </a:pPr>
            <a:r>
              <a:rPr lang="en-GB" sz="2400" b="1" dirty="0"/>
              <a:t>Jenny: Hey Bob, have you seen the sci-fi film that everyone’s been talking about?</a:t>
            </a:r>
            <a:endParaRPr lang="en-GB" sz="2400" b="1" dirty="0"/>
          </a:p>
          <a:p>
            <a:pPr>
              <a:lnSpc>
                <a:spcPct val="150000"/>
              </a:lnSpc>
            </a:pPr>
            <a:r>
              <a:rPr lang="en-GB" sz="2400" b="1" dirty="0"/>
              <a:t>Bob: Yeah, it’s great! </a:t>
            </a:r>
            <a:r>
              <a:rPr lang="en-GB" sz="2400" b="1" i="1" dirty="0"/>
              <a:t>The Beasts from Mars!</a:t>
            </a:r>
            <a:endParaRPr lang="en-GB" sz="2400" b="1" dirty="0"/>
          </a:p>
          <a:p>
            <a:pPr>
              <a:lnSpc>
                <a:spcPct val="150000"/>
              </a:lnSpc>
            </a:pPr>
            <a:r>
              <a:rPr lang="en-GB" sz="2400" b="1" dirty="0"/>
              <a:t>Jenny: I just saw it last night. It is enjoyable except that those aliens are really frightening. They aren’t like us at all! They are more like huge fire-breathing bears!</a:t>
            </a:r>
            <a:endParaRPr lang="en-GB" sz="2400" b="1" dirty="0"/>
          </a:p>
          <a:p>
            <a:pPr>
              <a:lnSpc>
                <a:spcPct val="150000"/>
              </a:lnSpc>
            </a:pPr>
            <a:r>
              <a:rPr lang="en-GB" sz="2400" b="1" dirty="0"/>
              <a:t>Bob: I know! They look really strange and they aren’t intelligent at all. I’d hate to meet aliens like that. I don’t know why those scientists bring them to the Earth.</a:t>
            </a:r>
            <a:endParaRPr lang="en-GB" sz="2400" b="1" dirty="0"/>
          </a:p>
          <a:p>
            <a:pPr>
              <a:lnSpc>
                <a:spcPct val="150000"/>
              </a:lnSpc>
            </a:pPr>
            <a:r>
              <a:rPr lang="en-GB" sz="2400" b="1" dirty="0"/>
              <a:t>Jenny: Right, they just want to destroy everything, don’t they? When they see something like a car or a house, they just breathe on it until it is a ball of fire.</a:t>
            </a:r>
            <a:endParaRPr lang="en-GB" sz="2400" b="1" dirty="0"/>
          </a:p>
          <a:p>
            <a:pPr>
              <a:lnSpc>
                <a:spcPct val="150000"/>
              </a:lnSpc>
            </a:pPr>
            <a:r>
              <a:rPr lang="en-GB" sz="2400" b="1" dirty="0"/>
              <a:t>Bob: Yes, it’s quite scary. Do you think aliens like that really exist on other planets in outer space?</a:t>
            </a:r>
            <a:endParaRPr lang="en-GB" sz="2400" b="1" dirty="0"/>
          </a:p>
          <a:p>
            <a:pPr>
              <a:lnSpc>
                <a:spcPct val="150000"/>
              </a:lnSpc>
            </a:pPr>
            <a:r>
              <a:rPr lang="en-GB" sz="2400" b="1" dirty="0"/>
              <a:t>Jenny: Well, I’m not sure about aliens like that, but I guess it’s possible that there’s life on other planets. What do you think? </a:t>
            </a:r>
            <a:endParaRPr lang="en-GB" sz="2400" b="1" dirty="0"/>
          </a:p>
          <a:p>
            <a:pPr>
              <a:lnSpc>
                <a:spcPct val="150000"/>
              </a:lnSpc>
            </a:pPr>
            <a:r>
              <a:rPr lang="en-GB" sz="2400" b="1" dirty="0"/>
              <a:t>Bob: I think there must be life somewhere. I hope they are friendlier than the beasts from Mars, though. I’ve read a book called</a:t>
            </a:r>
            <a:r>
              <a:rPr lang="en-GB" sz="2400" b="1" i="1" dirty="0"/>
              <a:t> Strangers from Space </a:t>
            </a:r>
            <a:r>
              <a:rPr lang="en-GB" sz="2400" b="1" dirty="0"/>
              <a:t>recently about aliens who come to the Earth to save us. They look like big jellyfish but they are much more intelligent than us.</a:t>
            </a:r>
            <a:endParaRPr lang="en-GB" sz="2400" b="1" dirty="0"/>
          </a:p>
          <a:p>
            <a:pPr>
              <a:lnSpc>
                <a:spcPct val="150000"/>
              </a:lnSpc>
            </a:pPr>
            <a:r>
              <a:rPr lang="en-GB" sz="2400" b="1" dirty="0"/>
              <a:t>Jenny: Oh, really? How do we manage to understand them?</a:t>
            </a:r>
            <a:endParaRPr lang="en-GB" sz="2400" b="1" dirty="0"/>
          </a:p>
          <a:p>
            <a:pPr>
              <a:lnSpc>
                <a:spcPct val="150000"/>
              </a:lnSpc>
            </a:pPr>
            <a:r>
              <a:rPr lang="en-GB" sz="2400" b="1" dirty="0"/>
              <a:t>Bob: That is what half of the book is about. The aliens don’t speak; they just draw pictures. People from all over the world work together to translate their language and find out their message. </a:t>
            </a:r>
            <a:endParaRPr lang="en-GB" sz="2400" b="1" dirty="0"/>
          </a:p>
          <a:p>
            <a:pPr>
              <a:lnSpc>
                <a:spcPct val="150000"/>
              </a:lnSpc>
            </a:pPr>
            <a:r>
              <a:rPr lang="en-GB" sz="2400" b="1" dirty="0"/>
              <a:t>Jenny: I see. So they are warning us of some danger?</a:t>
            </a:r>
            <a:endParaRPr lang="en-GB" sz="2400" b="1" dirty="0"/>
          </a:p>
          <a:p>
            <a:pPr>
              <a:lnSpc>
                <a:spcPct val="150000"/>
              </a:lnSpc>
            </a:pPr>
            <a:r>
              <a:rPr lang="en-GB" sz="2400" b="1" dirty="0"/>
              <a:t>Bob: Exactly. Another group of aliens are coming here to take over the Earth. With the help of these strange jellyfish, we manage to fight them off!</a:t>
            </a:r>
            <a:endParaRPr lang="en-GB" sz="2400" b="1" dirty="0"/>
          </a:p>
          <a:p>
            <a:pPr>
              <a:lnSpc>
                <a:spcPct val="150000"/>
              </a:lnSpc>
            </a:pPr>
            <a:r>
              <a:rPr lang="en-GB" sz="2400" b="1" dirty="0"/>
              <a:t>Jenny: That sounds exciting. I’ll have to check it out!</a:t>
            </a:r>
            <a:endParaRPr lang="en-GB"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0" fill="hold"/>
                                        <p:tgtEl>
                                          <p:spTgt spid="3"/>
                                        </p:tgtEl>
                                        <p:attrNameLst>
                                          <p:attrName>ppt_x</p:attrName>
                                        </p:attrNameLst>
                                      </p:cBhvr>
                                      <p:tavLst>
                                        <p:tav tm="0">
                                          <p:val>
                                            <p:strVal val="#ppt_x"/>
                                          </p:val>
                                        </p:tav>
                                        <p:tav tm="100000">
                                          <p:val>
                                            <p:strVal val="#ppt_x"/>
                                          </p:val>
                                        </p:tav>
                                      </p:tavLst>
                                    </p:anim>
                                    <p:anim calcmode="lin" valueType="num">
                                      <p:cBhvr>
                                        <p:cTn id="8" dur="15000" fill="hold"/>
                                        <p:tgtEl>
                                          <p:spTgt spid="3"/>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bwMode="auto">
          <a:xfrm>
            <a:off x="1628965" y="1983469"/>
            <a:ext cx="6965221" cy="1157499"/>
          </a:xfrm>
          <a:prstGeom prst="rect">
            <a:avLst/>
          </a:prstGeom>
          <a:solidFill>
            <a:schemeClr val="bg1">
              <a:lumMod val="95000"/>
            </a:schemeClr>
          </a:solidFill>
          <a:ln>
            <a:solidFill>
              <a:schemeClr val="accent1"/>
            </a:solidFill>
          </a:ln>
        </p:spPr>
        <p:txBody>
          <a:bodyPr rtlCol="0" anchor="ctr"/>
          <a:lstStyle/>
          <a:p>
            <a:pPr>
              <a:lnSpc>
                <a:spcPct val="150000"/>
              </a:lnSpc>
            </a:pPr>
            <a:r>
              <a:rPr lang="en-US" sz="2400" b="1" dirty="0">
                <a:solidFill>
                  <a:srgbClr val="2D91B9"/>
                </a:solidFill>
              </a:rPr>
              <a:t>One spring evening in the park next to Paul’s house</a:t>
            </a:r>
            <a:endParaRPr lang="en-GB" sz="2400" b="1" dirty="0">
              <a:solidFill>
                <a:srgbClr val="2D91B9"/>
              </a:solidFill>
            </a:endParaRPr>
          </a:p>
        </p:txBody>
      </p:sp>
      <p:sp>
        <p:nvSpPr>
          <p:cNvPr id="6" name="单圆角矩形 5"/>
          <p:cNvSpPr/>
          <p:nvPr/>
        </p:nvSpPr>
        <p:spPr bwMode="auto">
          <a:xfrm>
            <a:off x="107504" y="2062817"/>
            <a:ext cx="1318261" cy="576064"/>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pPr>
              <a:lnSpc>
                <a:spcPct val="150000"/>
              </a:lnSpc>
            </a:pPr>
            <a:r>
              <a:rPr lang="en-US" sz="2400" b="1" dirty="0"/>
              <a:t>Setting</a:t>
            </a:r>
            <a:endParaRPr lang="en-GB" sz="2400" b="1" dirty="0">
              <a:solidFill>
                <a:srgbClr val="0000FF"/>
              </a:solidFill>
            </a:endParaRPr>
          </a:p>
        </p:txBody>
      </p:sp>
      <p:sp>
        <p:nvSpPr>
          <p:cNvPr id="14" name="单圆角矩形 13"/>
          <p:cNvSpPr/>
          <p:nvPr/>
        </p:nvSpPr>
        <p:spPr bwMode="auto">
          <a:xfrm>
            <a:off x="373419" y="476672"/>
            <a:ext cx="4054566" cy="523220"/>
          </a:xfrm>
          <a:prstGeom prst="snip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2400" b="1" i="1" dirty="0">
                <a:solidFill>
                  <a:srgbClr val="C00000"/>
                </a:solidFill>
              </a:rPr>
              <a:t>BP23 Read a comic strip</a:t>
            </a:r>
            <a:endParaRPr lang="en-GB" sz="2400" b="1" dirty="0">
              <a:solidFill>
                <a:srgbClr val="C00000"/>
              </a:solidFill>
              <a:effectLst>
                <a:outerShdw blurRad="38100" dist="38100" dir="2700000" algn="tl">
                  <a:srgbClr val="000000">
                    <a:alpha val="43137"/>
                  </a:srgbClr>
                </a:outerShdw>
              </a:effectLst>
            </a:endParaRPr>
          </a:p>
        </p:txBody>
      </p:sp>
      <p:sp>
        <p:nvSpPr>
          <p:cNvPr id="5" name="单圆角矩形 4"/>
          <p:cNvSpPr/>
          <p:nvPr/>
        </p:nvSpPr>
        <p:spPr bwMode="auto">
          <a:xfrm>
            <a:off x="137286" y="3789040"/>
            <a:ext cx="2058450" cy="576064"/>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pPr>
              <a:lnSpc>
                <a:spcPct val="150000"/>
              </a:lnSpc>
            </a:pPr>
            <a:r>
              <a:rPr lang="en-US" sz="2400" b="1" dirty="0"/>
              <a:t>Characters</a:t>
            </a:r>
            <a:endParaRPr lang="en-GB" sz="2400" b="1" dirty="0">
              <a:solidFill>
                <a:srgbClr val="0000FF"/>
              </a:solidFill>
            </a:endParaRPr>
          </a:p>
        </p:txBody>
      </p:sp>
      <p:sp>
        <p:nvSpPr>
          <p:cNvPr id="7" name="矩形 6"/>
          <p:cNvSpPr/>
          <p:nvPr/>
        </p:nvSpPr>
        <p:spPr bwMode="auto">
          <a:xfrm>
            <a:off x="2400702" y="3573014"/>
            <a:ext cx="6184191" cy="792089"/>
          </a:xfrm>
          <a:prstGeom prst="rect">
            <a:avLst/>
          </a:prstGeom>
          <a:solidFill>
            <a:schemeClr val="bg1">
              <a:lumMod val="95000"/>
            </a:schemeClr>
          </a:solidFill>
          <a:ln>
            <a:solidFill>
              <a:schemeClr val="accent1"/>
            </a:solidFill>
          </a:ln>
        </p:spPr>
        <p:txBody>
          <a:bodyPr rtlCol="0" anchor="ctr"/>
          <a:lstStyle/>
          <a:p>
            <a:pPr>
              <a:lnSpc>
                <a:spcPct val="150000"/>
              </a:lnSpc>
            </a:pPr>
            <a:r>
              <a:rPr lang="en-US" sz="2400" b="1" dirty="0">
                <a:solidFill>
                  <a:srgbClr val="2D91B9"/>
                </a:solidFill>
              </a:rPr>
              <a:t>Paul, a boy, and Alf, a grey alien</a:t>
            </a:r>
            <a:endParaRPr lang="en-GB" sz="2400" b="1" dirty="0">
              <a:solidFill>
                <a:srgbClr val="2D91B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bwMode="auto">
          <a:xfrm>
            <a:off x="295666" y="1052736"/>
            <a:ext cx="8596814" cy="5472608"/>
          </a:xfrm>
          <a:prstGeom prst="rect">
            <a:avLst/>
          </a:prstGeom>
          <a:solidFill>
            <a:schemeClr val="bg1">
              <a:lumMod val="95000"/>
            </a:schemeClr>
          </a:solidFill>
          <a:ln>
            <a:solidFill>
              <a:schemeClr val="accent1"/>
            </a:solidFill>
          </a:ln>
        </p:spPr>
        <p:txBody>
          <a:bodyPr rtlCol="0" anchor="ctr"/>
          <a:lstStyle/>
          <a:p>
            <a:pPr>
              <a:lnSpc>
                <a:spcPct val="150000"/>
              </a:lnSpc>
            </a:pPr>
            <a:r>
              <a:rPr lang="en-US" sz="2400" b="1" dirty="0"/>
              <a:t>Paul hears a noise in the park next to his house and goes to investigate. When he arrives, he sees a silver object land in the park that looks like a spaceship. Suddenly, the door opens and a strange-looking being exits the object. The being is a grey </a:t>
            </a:r>
            <a:r>
              <a:rPr lang="en-US" sz="2400" b="1" dirty="0" err="1"/>
              <a:t>colour</a:t>
            </a:r>
            <a:r>
              <a:rPr lang="en-US" sz="2400" b="1" dirty="0"/>
              <a:t> and Paul realizes it is an alien. The alien tells Paul that he will take him to a new place. Paul is not afraid because the alien is friendly, so he enters the spaceship. Paul and the alien fly into outer space in the silver spaceship to travel to another planet in the universe. </a:t>
            </a:r>
            <a:endParaRPr lang="en-GB" sz="2400" b="1" dirty="0"/>
          </a:p>
        </p:txBody>
      </p:sp>
      <p:sp>
        <p:nvSpPr>
          <p:cNvPr id="6" name="单圆角矩形 5"/>
          <p:cNvSpPr/>
          <p:nvPr/>
        </p:nvSpPr>
        <p:spPr bwMode="auto">
          <a:xfrm>
            <a:off x="198958" y="121010"/>
            <a:ext cx="1318261" cy="576064"/>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pPr>
              <a:lnSpc>
                <a:spcPct val="150000"/>
              </a:lnSpc>
            </a:pPr>
            <a:r>
              <a:rPr lang="en-US" sz="2400" b="1" dirty="0"/>
              <a:t>Plot</a:t>
            </a:r>
            <a:endParaRPr lang="en-GB" sz="2400" b="1" dirty="0">
              <a:solidFill>
                <a:srgbClr val="0000FF"/>
              </a:solidFill>
            </a:endParaRPr>
          </a:p>
        </p:txBody>
      </p:sp>
      <p:sp>
        <p:nvSpPr>
          <p:cNvPr id="14" name="单圆角矩形 13"/>
          <p:cNvSpPr/>
          <p:nvPr/>
        </p:nvSpPr>
        <p:spPr bwMode="auto">
          <a:xfrm>
            <a:off x="2123728" y="202137"/>
            <a:ext cx="4054566" cy="523220"/>
          </a:xfrm>
          <a:prstGeom prst="snip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2400" b="1" i="1" dirty="0">
                <a:solidFill>
                  <a:srgbClr val="C00000"/>
                </a:solidFill>
              </a:rPr>
              <a:t>BP23 Read a comic strip</a:t>
            </a:r>
            <a:endParaRPr lang="en-GB" sz="2400" b="1" dirty="0">
              <a:solidFill>
                <a:srgbClr val="C0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8" name="单圆角矩形 7"/>
          <p:cNvSpPr/>
          <p:nvPr/>
        </p:nvSpPr>
        <p:spPr bwMode="auto">
          <a:xfrm>
            <a:off x="395536" y="908720"/>
            <a:ext cx="2232248" cy="523220"/>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r>
              <a:rPr lang="en-US" sz="2400" b="1" smtClean="0">
                <a:solidFill>
                  <a:srgbClr val="C00000"/>
                </a:solidFill>
                <a:effectLst>
                  <a:outerShdw blurRad="38100" dist="38100" dir="2700000" algn="tl">
                    <a:srgbClr val="000000">
                      <a:alpha val="43137"/>
                    </a:srgbClr>
                  </a:outerShdw>
                </a:effectLst>
              </a:rPr>
              <a:t> Homework</a:t>
            </a:r>
            <a:endParaRPr lang="en-GB" sz="2400" b="1" dirty="0">
              <a:solidFill>
                <a:srgbClr val="C00000"/>
              </a:solidFill>
              <a:effectLst>
                <a:outerShdw blurRad="38100" dist="38100" dir="2700000" algn="tl">
                  <a:srgbClr val="000000">
                    <a:alpha val="43137"/>
                  </a:srgbClr>
                </a:outerShdw>
              </a:effectLst>
            </a:endParaRPr>
          </a:p>
        </p:txBody>
      </p:sp>
      <p:sp>
        <p:nvSpPr>
          <p:cNvPr id="9" name="矩形 8"/>
          <p:cNvSpPr/>
          <p:nvPr/>
        </p:nvSpPr>
        <p:spPr bwMode="auto">
          <a:xfrm>
            <a:off x="416346" y="1988840"/>
            <a:ext cx="7972078" cy="2160240"/>
          </a:xfrm>
          <a:prstGeom prst="rect">
            <a:avLst/>
          </a:prstGeom>
          <a:solidFill>
            <a:schemeClr val="bg1">
              <a:lumMod val="95000"/>
            </a:schemeClr>
          </a:solidFill>
          <a:ln>
            <a:solidFill>
              <a:schemeClr val="accent1"/>
            </a:solidFill>
          </a:ln>
        </p:spPr>
        <p:txBody>
          <a:bodyPr rtlCol="0" anchor="ctr"/>
          <a:lstStyle/>
          <a:p>
            <a:pPr>
              <a:lnSpc>
                <a:spcPct val="150000"/>
              </a:lnSpc>
            </a:pPr>
            <a:r>
              <a:rPr lang="en-US" sz="2400" b="1" dirty="0" smtClean="0"/>
              <a:t>1. Watch </a:t>
            </a:r>
            <a:r>
              <a:rPr lang="en-US" sz="2400" b="1" dirty="0"/>
              <a:t>the micro lesson: </a:t>
            </a:r>
            <a:r>
              <a:rPr lang="en-US" sz="2400" b="1" i="1" dirty="0"/>
              <a:t>Listen for attitudes </a:t>
            </a:r>
            <a:r>
              <a:rPr lang="en-US" sz="2400" b="1" dirty="0"/>
              <a:t>(Optional) </a:t>
            </a:r>
            <a:endParaRPr lang="en-US" sz="2400" b="1" dirty="0"/>
          </a:p>
          <a:p>
            <a:r>
              <a:rPr lang="en-US" sz="2400" b="1" dirty="0" smtClean="0"/>
              <a:t>2</a:t>
            </a:r>
            <a:r>
              <a:rPr lang="en-US" sz="2400" b="1" dirty="0"/>
              <a:t>. </a:t>
            </a:r>
            <a:r>
              <a:rPr lang="en-US" sz="2400" b="1" dirty="0" smtClean="0"/>
              <a:t>Finish </a:t>
            </a:r>
            <a:r>
              <a:rPr lang="en-US" sz="2400" b="1" dirty="0"/>
              <a:t>off Listening and speaking A1P65 and </a:t>
            </a:r>
            <a:r>
              <a:rPr lang="en-US" sz="2400" b="1" dirty="0" smtClean="0"/>
              <a:t>A2P65</a:t>
            </a:r>
            <a:endParaRPr lang="en-US" sz="2400" b="1" dirty="0" smtClean="0"/>
          </a:p>
          <a:p>
            <a:r>
              <a:rPr lang="en-US" altLang="zh-CN" sz="2400" b="1" smtClean="0">
                <a:solidFill>
                  <a:srgbClr val="0000FF"/>
                </a:solidFill>
              </a:rPr>
              <a:t>Answers:</a:t>
            </a:r>
            <a:endParaRPr lang="en-GB" sz="2400" b="1" dirty="0">
              <a:solidFill>
                <a:srgbClr val="0000FF"/>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683568" y="548680"/>
            <a:ext cx="7560840" cy="5632311"/>
          </a:xfrm>
          <a:prstGeom prst="rect">
            <a:avLst/>
          </a:prstGeom>
        </p:spPr>
        <p:txBody>
          <a:bodyPr wrap="square">
            <a:spAutoFit/>
          </a:bodyPr>
          <a:lstStyle/>
          <a:p>
            <a:r>
              <a:rPr lang="en-US" sz="2400" b="1" dirty="0">
                <a:solidFill>
                  <a:srgbClr val="0000FF"/>
                </a:solidFill>
              </a:rPr>
              <a:t>A1 </a:t>
            </a:r>
            <a:endParaRPr lang="en-GB" sz="2400" b="1" dirty="0">
              <a:solidFill>
                <a:srgbClr val="0000FF"/>
              </a:solidFill>
            </a:endParaRPr>
          </a:p>
          <a:p>
            <a:r>
              <a:rPr lang="en-US" sz="2400" b="1" dirty="0">
                <a:solidFill>
                  <a:srgbClr val="0000FF"/>
                </a:solidFill>
              </a:rPr>
              <a:t>1 The search for extraterrestrial intelligence has been going on for decades. </a:t>
            </a:r>
            <a:endParaRPr lang="en-GB" sz="2400" b="1" dirty="0">
              <a:solidFill>
                <a:srgbClr val="0000FF"/>
              </a:solidFill>
            </a:endParaRPr>
          </a:p>
          <a:p>
            <a:r>
              <a:rPr lang="en-US" sz="2400" b="1" dirty="0">
                <a:solidFill>
                  <a:srgbClr val="0000FF"/>
                </a:solidFill>
              </a:rPr>
              <a:t>2 Powerful radio telescopes. </a:t>
            </a:r>
            <a:endParaRPr lang="en-GB" sz="2400" b="1" dirty="0">
              <a:solidFill>
                <a:srgbClr val="0000FF"/>
              </a:solidFill>
            </a:endParaRPr>
          </a:p>
          <a:p>
            <a:r>
              <a:rPr lang="en-US" sz="2400" b="1" dirty="0">
                <a:solidFill>
                  <a:srgbClr val="0000FF"/>
                </a:solidFill>
              </a:rPr>
              <a:t>3 In 1960. </a:t>
            </a:r>
            <a:endParaRPr lang="en-GB" sz="2400" b="1" dirty="0">
              <a:solidFill>
                <a:srgbClr val="0000FF"/>
              </a:solidFill>
            </a:endParaRPr>
          </a:p>
          <a:p>
            <a:r>
              <a:rPr lang="en-US" sz="2400" b="1" dirty="0">
                <a:solidFill>
                  <a:srgbClr val="0000FF"/>
                </a:solidFill>
              </a:rPr>
              <a:t>4 About eleven light years. </a:t>
            </a:r>
            <a:endParaRPr lang="en-GB" sz="2400" b="1" dirty="0">
              <a:solidFill>
                <a:srgbClr val="0000FF"/>
              </a:solidFill>
            </a:endParaRPr>
          </a:p>
          <a:p>
            <a:r>
              <a:rPr lang="en-US" sz="2400" b="1" dirty="0">
                <a:solidFill>
                  <a:srgbClr val="0000FF"/>
                </a:solidFill>
              </a:rPr>
              <a:t>5 The origin and nature of life in the universe and the evolution of intelligence. </a:t>
            </a:r>
            <a:endParaRPr lang="en-GB" sz="2400" b="1" dirty="0">
              <a:solidFill>
                <a:srgbClr val="0000FF"/>
              </a:solidFill>
            </a:endParaRPr>
          </a:p>
          <a:p>
            <a:r>
              <a:rPr lang="en-US" sz="2400" b="1" dirty="0">
                <a:solidFill>
                  <a:srgbClr val="0000FF"/>
                </a:solidFill>
              </a:rPr>
              <a:t> </a:t>
            </a:r>
            <a:endParaRPr lang="en-GB" sz="2400" b="1" dirty="0">
              <a:solidFill>
                <a:srgbClr val="0000FF"/>
              </a:solidFill>
            </a:endParaRPr>
          </a:p>
          <a:p>
            <a:r>
              <a:rPr lang="en-US" sz="2400" b="1" dirty="0">
                <a:solidFill>
                  <a:srgbClr val="0000FF"/>
                </a:solidFill>
              </a:rPr>
              <a:t>A2 </a:t>
            </a:r>
            <a:endParaRPr lang="en-GB" sz="2400" b="1" dirty="0">
              <a:solidFill>
                <a:srgbClr val="0000FF"/>
              </a:solidFill>
            </a:endParaRPr>
          </a:p>
          <a:p>
            <a:r>
              <a:rPr lang="en-US" sz="2400" b="1" dirty="0">
                <a:solidFill>
                  <a:srgbClr val="0000FF"/>
                </a:solidFill>
              </a:rPr>
              <a:t>1 body language </a:t>
            </a:r>
            <a:endParaRPr lang="en-GB" sz="2400" b="1" dirty="0">
              <a:solidFill>
                <a:srgbClr val="0000FF"/>
              </a:solidFill>
            </a:endParaRPr>
          </a:p>
          <a:p>
            <a:r>
              <a:rPr lang="en-US" sz="2400" b="1" dirty="0">
                <a:solidFill>
                  <a:srgbClr val="0000FF"/>
                </a:solidFill>
              </a:rPr>
              <a:t>2 cultural gap </a:t>
            </a:r>
            <a:endParaRPr lang="en-GB" sz="2400" b="1" dirty="0">
              <a:solidFill>
                <a:srgbClr val="0000FF"/>
              </a:solidFill>
            </a:endParaRPr>
          </a:p>
          <a:p>
            <a:r>
              <a:rPr lang="en-US" sz="2400" b="1" dirty="0">
                <a:solidFill>
                  <a:srgbClr val="0000FF"/>
                </a:solidFill>
              </a:rPr>
              <a:t>3 a common language </a:t>
            </a:r>
            <a:endParaRPr lang="en-GB" sz="2400" b="1" dirty="0">
              <a:solidFill>
                <a:srgbClr val="0000FF"/>
              </a:solidFill>
            </a:endParaRPr>
          </a:p>
          <a:p>
            <a:r>
              <a:rPr lang="en-US" sz="2400" b="1" dirty="0">
                <a:solidFill>
                  <a:srgbClr val="0000FF"/>
                </a:solidFill>
              </a:rPr>
              <a:t>4 </a:t>
            </a:r>
            <a:r>
              <a:rPr lang="en-US" sz="2400" b="1" dirty="0" err="1">
                <a:solidFill>
                  <a:srgbClr val="0000FF"/>
                </a:solidFill>
              </a:rPr>
              <a:t>maths</a:t>
            </a:r>
            <a:r>
              <a:rPr lang="en-US" sz="2400" b="1" dirty="0">
                <a:solidFill>
                  <a:srgbClr val="0000FF"/>
                </a:solidFill>
              </a:rPr>
              <a:t> and science </a:t>
            </a:r>
            <a:endParaRPr lang="en-GB" sz="2400" b="1" dirty="0">
              <a:solidFill>
                <a:srgbClr val="0000FF"/>
              </a:solidFill>
            </a:endParaRPr>
          </a:p>
          <a:p>
            <a:r>
              <a:rPr lang="en-US" sz="2400" b="1" dirty="0">
                <a:solidFill>
                  <a:srgbClr val="0000FF"/>
                </a:solidFill>
              </a:rPr>
              <a:t>5 the universe 6 develop advanced technologies</a:t>
            </a:r>
            <a:endParaRPr lang="en-GB" sz="24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bwMode="auto">
          <a:xfrm>
            <a:off x="683568" y="3861048"/>
            <a:ext cx="7848872" cy="2520280"/>
          </a:xfrm>
          <a:prstGeom prst="roundRect">
            <a:avLst/>
          </a:prstGeom>
          <a:solidFill>
            <a:schemeClr val="bg1">
              <a:lumMod val="95000"/>
            </a:schemeClr>
          </a:solidFill>
          <a:ln>
            <a:noFill/>
          </a:ln>
        </p:spPr>
        <p:txBody>
          <a:bodyPr rtlCol="0" anchor="ctr"/>
          <a:lstStyle/>
          <a:p>
            <a:pPr>
              <a:lnSpc>
                <a:spcPct val="150000"/>
              </a:lnSpc>
            </a:pPr>
            <a:r>
              <a:rPr lang="en-US" sz="2400" b="1" dirty="0" smtClean="0"/>
              <a:t>A. The </a:t>
            </a:r>
            <a:r>
              <a:rPr lang="en-US" sz="2400" b="1" dirty="0"/>
              <a:t>modern French lifestyle.        </a:t>
            </a:r>
            <a:endParaRPr lang="en-US" sz="2400" b="1" dirty="0" smtClean="0"/>
          </a:p>
          <a:p>
            <a:pPr>
              <a:lnSpc>
                <a:spcPct val="150000"/>
              </a:lnSpc>
            </a:pPr>
            <a:r>
              <a:rPr lang="en-US" sz="2400" b="1" dirty="0" smtClean="0"/>
              <a:t>B</a:t>
            </a:r>
            <a:r>
              <a:rPr lang="en-US" sz="2400" b="1" dirty="0"/>
              <a:t>. The self-supporting hunting. </a:t>
            </a:r>
            <a:endParaRPr lang="en-GB" sz="2400" b="1" dirty="0"/>
          </a:p>
          <a:p>
            <a:pPr>
              <a:lnSpc>
                <a:spcPct val="150000"/>
              </a:lnSpc>
            </a:pPr>
            <a:r>
              <a:rPr lang="en-US" sz="2400" b="1" dirty="0"/>
              <a:t>C. The uncivilized hunting.            </a:t>
            </a:r>
            <a:endParaRPr lang="en-US" sz="2400" b="1" dirty="0" smtClean="0"/>
          </a:p>
          <a:p>
            <a:pPr>
              <a:lnSpc>
                <a:spcPct val="150000"/>
              </a:lnSpc>
            </a:pPr>
            <a:r>
              <a:rPr lang="en-US" sz="2400" b="1" dirty="0" smtClean="0"/>
              <a:t>D</a:t>
            </a:r>
            <a:r>
              <a:rPr lang="en-US" sz="2400" b="1" dirty="0"/>
              <a:t>. The French Republic. </a:t>
            </a:r>
            <a:endParaRPr lang="en-GB" sz="2400" b="1" dirty="0"/>
          </a:p>
        </p:txBody>
      </p:sp>
      <p:sp>
        <p:nvSpPr>
          <p:cNvPr id="5" name="单圆角矩形 4"/>
          <p:cNvSpPr/>
          <p:nvPr/>
        </p:nvSpPr>
        <p:spPr bwMode="auto">
          <a:xfrm>
            <a:off x="683568" y="332656"/>
            <a:ext cx="7848872" cy="3384376"/>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pPr>
              <a:lnSpc>
                <a:spcPct val="150000"/>
              </a:lnSpc>
            </a:pPr>
            <a:r>
              <a:rPr lang="en-US" sz="2400" b="1" dirty="0"/>
              <a:t>4) These local citizens now have to balance their traditional self-supporting hunting lifestyle with the lifestyle offered by the modern French Republic, which brings with </a:t>
            </a:r>
            <a:r>
              <a:rPr lang="en-US" sz="2400" b="1" u="sng" dirty="0"/>
              <a:t>it</a:t>
            </a:r>
            <a:r>
              <a:rPr lang="en-US" sz="2400" b="1" dirty="0"/>
              <a:t> not only necessary state welfare, but also alcoholism, betrayal and even suicide. </a:t>
            </a:r>
            <a:endParaRPr lang="en-GB" sz="2400" b="1" dirty="0"/>
          </a:p>
        </p:txBody>
      </p:sp>
      <p:sp>
        <p:nvSpPr>
          <p:cNvPr id="6" name="矩形 5"/>
          <p:cNvSpPr/>
          <p:nvPr/>
        </p:nvSpPr>
        <p:spPr>
          <a:xfrm>
            <a:off x="827584" y="3861048"/>
            <a:ext cx="715260" cy="923330"/>
          </a:xfrm>
          <a:prstGeom prst="rect">
            <a:avLst/>
          </a:prstGeom>
        </p:spPr>
        <p:txBody>
          <a:bodyPr wrap="none">
            <a:spAutoFit/>
          </a:bodyPr>
          <a:lstStyle/>
          <a:p>
            <a:r>
              <a:rPr lang="en-US" sz="5400" b="1" dirty="0">
                <a:solidFill>
                  <a:srgbClr val="FF0000"/>
                </a:solidFill>
                <a:sym typeface="Wingdings 2" panose="05020102010507070707"/>
              </a:rPr>
              <a:t></a:t>
            </a:r>
            <a:endParaRPr lang="en-GB" sz="5400" b="1" dirty="0">
              <a:solidFill>
                <a:srgbClr val="FF0000"/>
              </a:solidFill>
            </a:endParaRPr>
          </a:p>
        </p:txBody>
      </p:sp>
      <p:pic>
        <p:nvPicPr>
          <p:cNvPr id="7" name="Picture 2" descr="/Users/apple/Desktop/高中助教资源库 PPT选择性必修三/PPT-3.jpgPPT-3"/>
          <p:cNvPicPr>
            <a:picLocks noChangeAspect="1" noChangeArrowheads="1"/>
          </p:cNvPicPr>
          <p:nvPr/>
        </p:nvPicPr>
        <p:blipFill>
          <a:blip r:embed="rId1"/>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Users/apple/Desktop/PPT-2.jpgPPT-2"/>
          <p:cNvPicPr>
            <a:picLocks noChangeAspect="1" noChangeArrowheads="1"/>
          </p:cNvPicPr>
          <p:nvPr/>
        </p:nvPicPr>
        <p:blipFill>
          <a:blip r:embed="rId1"/>
          <a:srcRect/>
          <a:stretch>
            <a:fillRect/>
          </a:stretch>
        </p:blipFill>
        <p:spPr bwMode="auto">
          <a:xfrm>
            <a:off x="0" y="16396"/>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文本框 1"/>
          <p:cNvSpPr txBox="1"/>
          <p:nvPr/>
        </p:nvSpPr>
        <p:spPr>
          <a:xfrm>
            <a:off x="6876256" y="790365"/>
            <a:ext cx="1296144" cy="523220"/>
          </a:xfrm>
          <a:prstGeom prst="rect">
            <a:avLst/>
          </a:prstGeom>
          <a:noFill/>
        </p:spPr>
        <p:txBody>
          <a:bodyPr wrap="square" rtlCol="0">
            <a:spAutoFit/>
          </a:bodyPr>
          <a:lstStyle/>
          <a:p>
            <a:r>
              <a:rPr lang="zh-CN" altLang="en-US" sz="2800" dirty="0"/>
              <a:t>翟媛媛</a:t>
            </a:r>
            <a:endParaRPr lang="zh-CN" altLang="zh-CN" sz="2800" dirty="0">
              <a:latin typeface="+mn-ea"/>
              <a:ea typeface="+mn-ea"/>
            </a:endParaRPr>
          </a:p>
        </p:txBody>
      </p:sp>
      <p:sp>
        <p:nvSpPr>
          <p:cNvPr id="89" name="矩形 15"/>
          <p:cNvSpPr/>
          <p:nvPr/>
        </p:nvSpPr>
        <p:spPr>
          <a:xfrm>
            <a:off x="3420110" y="1988820"/>
            <a:ext cx="5589905" cy="3969385"/>
          </a:xfrm>
          <a:prstGeom prst="rect">
            <a:avLst/>
          </a:prstGeom>
          <a:noFill/>
          <a:ln w="9525">
            <a:noFill/>
          </a:ln>
        </p:spPr>
        <p:txBody>
          <a:bodyPr wrap="square">
            <a:spAutoFit/>
          </a:bodyPr>
          <a:lstStyle/>
          <a:p>
            <a:pPr>
              <a:lnSpc>
                <a:spcPct val="150000"/>
              </a:lnSpc>
            </a:pPr>
            <a:r>
              <a:rPr lang="zh-CN" altLang="en-US" sz="2400" dirty="0">
                <a:latin typeface="华文楷体" panose="02010600040101010101" charset="-122"/>
                <a:ea typeface="华文楷体" panose="02010600040101010101" charset="-122"/>
                <a:cs typeface="华文楷体" panose="02010600040101010101" charset="-122"/>
              </a:rPr>
              <a:t>南京市骨干</a:t>
            </a:r>
            <a:r>
              <a:rPr lang="zh-CN" altLang="en-US" sz="2400" dirty="0" smtClean="0">
                <a:latin typeface="华文楷体" panose="02010600040101010101" charset="-122"/>
                <a:ea typeface="华文楷体" panose="02010600040101010101" charset="-122"/>
                <a:cs typeface="华文楷体" panose="02010600040101010101" charset="-122"/>
              </a:rPr>
              <a:t>教师</a:t>
            </a:r>
            <a:endParaRPr lang="zh-CN" altLang="en-US" sz="2400" dirty="0" smtClean="0">
              <a:latin typeface="华文楷体" panose="02010600040101010101" charset="-122"/>
              <a:ea typeface="华文楷体" panose="02010600040101010101" charset="-122"/>
              <a:cs typeface="华文楷体" panose="02010600040101010101" charset="-122"/>
            </a:endParaRPr>
          </a:p>
          <a:p>
            <a:pPr>
              <a:lnSpc>
                <a:spcPct val="150000"/>
              </a:lnSpc>
            </a:pPr>
            <a:r>
              <a:rPr lang="zh-CN" altLang="en-US" sz="2400" dirty="0" smtClean="0">
                <a:latin typeface="华文楷体" panose="02010600040101010101" charset="-122"/>
                <a:ea typeface="华文楷体" panose="02010600040101010101" charset="-122"/>
                <a:cs typeface="华文楷体" panose="02010600040101010101" charset="-122"/>
              </a:rPr>
              <a:t>全国</a:t>
            </a:r>
            <a:r>
              <a:rPr lang="zh-CN" altLang="en-US" sz="2400" dirty="0">
                <a:latin typeface="华文楷体" panose="02010600040101010101" charset="-122"/>
                <a:ea typeface="华文楷体" panose="02010600040101010101" charset="-122"/>
                <a:cs typeface="华文楷体" panose="02010600040101010101" charset="-122"/>
              </a:rPr>
              <a:t>高中英语基本功大赛展评课</a:t>
            </a:r>
            <a:r>
              <a:rPr lang="zh-CN" altLang="en-US" sz="2400" dirty="0" smtClean="0">
                <a:latin typeface="华文楷体" panose="02010600040101010101" charset="-122"/>
                <a:ea typeface="华文楷体" panose="02010600040101010101" charset="-122"/>
                <a:cs typeface="华文楷体" panose="02010600040101010101" charset="-122"/>
              </a:rPr>
              <a:t>一等奖</a:t>
            </a:r>
            <a:endParaRPr lang="zh-CN" altLang="en-US" sz="2400" dirty="0" smtClean="0">
              <a:latin typeface="华文楷体" panose="02010600040101010101" charset="-122"/>
              <a:ea typeface="华文楷体" panose="02010600040101010101" charset="-122"/>
              <a:cs typeface="华文楷体" panose="02010600040101010101" charset="-122"/>
            </a:endParaRPr>
          </a:p>
          <a:p>
            <a:pPr>
              <a:lnSpc>
                <a:spcPct val="150000"/>
              </a:lnSpc>
            </a:pPr>
            <a:r>
              <a:rPr lang="zh-CN" altLang="en-US" sz="2400" dirty="0" smtClean="0">
                <a:latin typeface="华文楷体" panose="02010600040101010101" charset="-122"/>
                <a:ea typeface="华文楷体" panose="02010600040101010101" charset="-122"/>
                <a:cs typeface="华文楷体" panose="02010600040101010101" charset="-122"/>
              </a:rPr>
              <a:t>省</a:t>
            </a:r>
            <a:r>
              <a:rPr lang="zh-CN" altLang="en-US" sz="2400" dirty="0">
                <a:latin typeface="华文楷体" panose="02010600040101010101" charset="-122"/>
                <a:ea typeface="华文楷体" panose="02010600040101010101" charset="-122"/>
                <a:cs typeface="华文楷体" panose="02010600040101010101" charset="-122"/>
              </a:rPr>
              <a:t>高中英语优质课大赛</a:t>
            </a:r>
            <a:r>
              <a:rPr lang="zh-CN" altLang="en-US" sz="2400" dirty="0" smtClean="0">
                <a:latin typeface="华文楷体" panose="02010600040101010101" charset="-122"/>
                <a:ea typeface="华文楷体" panose="02010600040101010101" charset="-122"/>
                <a:cs typeface="华文楷体" panose="02010600040101010101" charset="-122"/>
              </a:rPr>
              <a:t>二等奖</a:t>
            </a:r>
            <a:endParaRPr lang="zh-CN" altLang="en-US" sz="2400" dirty="0" smtClean="0">
              <a:latin typeface="华文楷体" panose="02010600040101010101" charset="-122"/>
              <a:ea typeface="华文楷体" panose="02010600040101010101" charset="-122"/>
              <a:cs typeface="华文楷体" panose="02010600040101010101" charset="-122"/>
            </a:endParaRPr>
          </a:p>
          <a:p>
            <a:pPr>
              <a:lnSpc>
                <a:spcPct val="150000"/>
              </a:lnSpc>
            </a:pPr>
            <a:r>
              <a:rPr lang="zh-CN" altLang="en-US" sz="2400" dirty="0" smtClean="0">
                <a:latin typeface="华文楷体" panose="02010600040101010101" charset="-122"/>
                <a:ea typeface="华文楷体" panose="02010600040101010101" charset="-122"/>
                <a:cs typeface="华文楷体" panose="02010600040101010101" charset="-122"/>
              </a:rPr>
              <a:t>市</a:t>
            </a:r>
            <a:r>
              <a:rPr lang="zh-CN" altLang="en-US" sz="2400" dirty="0">
                <a:latin typeface="华文楷体" panose="02010600040101010101" charset="-122"/>
                <a:ea typeface="华文楷体" panose="02010600040101010101" charset="-122"/>
                <a:cs typeface="华文楷体" panose="02010600040101010101" charset="-122"/>
              </a:rPr>
              <a:t>高中英语优质课特等奖</a:t>
            </a:r>
            <a:endParaRPr lang="zh-CN" altLang="en-US" sz="2400" dirty="0">
              <a:latin typeface="华文楷体" panose="02010600040101010101" charset="-122"/>
              <a:ea typeface="华文楷体" panose="02010600040101010101" charset="-122"/>
              <a:cs typeface="华文楷体" panose="02010600040101010101" charset="-122"/>
            </a:endParaRPr>
          </a:p>
          <a:p>
            <a:pPr>
              <a:lnSpc>
                <a:spcPct val="150000"/>
              </a:lnSpc>
            </a:pPr>
            <a:r>
              <a:rPr lang="zh-CN" altLang="en-US" sz="2400" dirty="0">
                <a:latin typeface="华文楷体" panose="02010600040101010101" charset="-122"/>
                <a:ea typeface="华文楷体" panose="02010600040101010101" charset="-122"/>
                <a:cs typeface="华文楷体" panose="02010600040101010101" charset="-122"/>
              </a:rPr>
              <a:t>所带</a:t>
            </a:r>
            <a:r>
              <a:rPr lang="zh-CN" altLang="en-US" sz="2400" dirty="0" smtClean="0">
                <a:latin typeface="华文楷体" panose="02010600040101010101" charset="-122"/>
                <a:ea typeface="华文楷体" panose="02010600040101010101" charset="-122"/>
                <a:cs typeface="华文楷体" panose="02010600040101010101" charset="-122"/>
              </a:rPr>
              <a:t>班级南京市</a:t>
            </a:r>
            <a:r>
              <a:rPr lang="zh-CN" altLang="en-US" sz="2400" dirty="0">
                <a:latin typeface="华文楷体" panose="02010600040101010101" charset="-122"/>
                <a:ea typeface="华文楷体" panose="02010600040101010101" charset="-122"/>
                <a:cs typeface="华文楷体" panose="02010600040101010101" charset="-122"/>
              </a:rPr>
              <a:t>先进班集体</a:t>
            </a:r>
            <a:endParaRPr lang="zh-CN" altLang="en-US" sz="2400" dirty="0">
              <a:latin typeface="华文楷体" panose="02010600040101010101" charset="-122"/>
              <a:ea typeface="华文楷体" panose="02010600040101010101" charset="-122"/>
              <a:cs typeface="华文楷体" panose="02010600040101010101" charset="-122"/>
            </a:endParaRPr>
          </a:p>
          <a:p>
            <a:pPr>
              <a:lnSpc>
                <a:spcPct val="150000"/>
              </a:lnSpc>
            </a:pPr>
            <a:r>
              <a:rPr lang="zh-CN" altLang="en-US" sz="2400" dirty="0">
                <a:latin typeface="华文楷体" panose="02010600040101010101" charset="-122"/>
                <a:ea typeface="华文楷体" panose="02010600040101010101" charset="-122"/>
                <a:cs typeface="华文楷体" panose="02010600040101010101" charset="-122"/>
              </a:rPr>
              <a:t>省级期刊发表专业论文多篇</a:t>
            </a:r>
            <a:br>
              <a:rPr lang="zh-CN" altLang="en-US" sz="2400" dirty="0">
                <a:latin typeface="华文楷体" panose="02010600040101010101" charset="-122"/>
                <a:ea typeface="华文楷体" panose="02010600040101010101" charset="-122"/>
                <a:cs typeface="华文楷体" panose="02010600040101010101" charset="-122"/>
              </a:rPr>
            </a:br>
            <a:endParaRPr lang="zh-CN" altLang="en-US" sz="2400" dirty="0">
              <a:solidFill>
                <a:srgbClr val="000000"/>
              </a:solidFill>
              <a:latin typeface="华文楷体" panose="02010600040101010101" charset="-122"/>
              <a:ea typeface="华文楷体" panose="02010600040101010101" charset="-122"/>
              <a:cs typeface="华文楷体" panose="02010600040101010101" charset="-122"/>
            </a:endParaRPr>
          </a:p>
        </p:txBody>
      </p:sp>
      <p:cxnSp>
        <p:nvCxnSpPr>
          <p:cNvPr id="7" name="直接连接符 6"/>
          <p:cNvCxnSpPr/>
          <p:nvPr/>
        </p:nvCxnSpPr>
        <p:spPr bwMode="auto">
          <a:xfrm flipH="1">
            <a:off x="0" y="1370356"/>
            <a:ext cx="8532440" cy="0"/>
          </a:xfrm>
          <a:prstGeom prst="line">
            <a:avLst/>
          </a:prstGeom>
          <a:solidFill>
            <a:schemeClr val="accent1"/>
          </a:solidFill>
          <a:ln w="9525" cap="flat" cmpd="sng" algn="ctr">
            <a:solidFill>
              <a:schemeClr val="tx1"/>
            </a:solidFill>
            <a:prstDash val="solid"/>
            <a:round/>
            <a:headEnd type="none" w="med" len="med"/>
            <a:tailEnd type="none" w="med" len="med"/>
          </a:ln>
        </p:spPr>
      </p:cxn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 y="2564765"/>
            <a:ext cx="2924810" cy="2212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bwMode="auto">
          <a:xfrm>
            <a:off x="377227" y="3789040"/>
            <a:ext cx="8520426" cy="2376264"/>
          </a:xfrm>
          <a:prstGeom prst="rect">
            <a:avLst/>
          </a:prstGeom>
          <a:solidFill>
            <a:schemeClr val="bg1">
              <a:lumMod val="95000"/>
            </a:schemeClr>
          </a:solidFill>
          <a:ln>
            <a:solidFill>
              <a:schemeClr val="accent1"/>
            </a:solidFill>
          </a:ln>
        </p:spPr>
        <p:txBody>
          <a:bodyPr rtlCol="0" anchor="ctr"/>
          <a:lstStyle/>
          <a:p>
            <a:pPr>
              <a:lnSpc>
                <a:spcPct val="150000"/>
              </a:lnSpc>
            </a:pPr>
            <a:r>
              <a:rPr lang="en-US" sz="2000" b="1" dirty="0">
                <a:solidFill>
                  <a:srgbClr val="C00000"/>
                </a:solidFill>
              </a:rPr>
              <a:t>M: </a:t>
            </a:r>
            <a:r>
              <a:rPr lang="en-US" sz="2000" b="1" dirty="0">
                <a:solidFill>
                  <a:srgbClr val="2D91B9"/>
                </a:solidFill>
              </a:rPr>
              <a:t>Hello, do you have “</a:t>
            </a:r>
            <a:r>
              <a:rPr lang="en-US" sz="2000" b="1" i="1" dirty="0">
                <a:solidFill>
                  <a:srgbClr val="2D91B9"/>
                </a:solidFill>
              </a:rPr>
              <a:t>The Best of Mozart</a:t>
            </a:r>
            <a:r>
              <a:rPr lang="en-US" sz="2000" b="1" dirty="0">
                <a:solidFill>
                  <a:srgbClr val="2D91B9"/>
                </a:solidFill>
              </a:rPr>
              <a:t>”?</a:t>
            </a:r>
            <a:endParaRPr lang="en-GB" sz="2000" b="1" dirty="0">
              <a:solidFill>
                <a:srgbClr val="2D91B9"/>
              </a:solidFill>
            </a:endParaRPr>
          </a:p>
          <a:p>
            <a:pPr>
              <a:lnSpc>
                <a:spcPct val="150000"/>
              </a:lnSpc>
            </a:pPr>
            <a:r>
              <a:rPr lang="en-US" sz="2000" b="1" dirty="0">
                <a:solidFill>
                  <a:srgbClr val="C00000"/>
                </a:solidFill>
              </a:rPr>
              <a:t>W: </a:t>
            </a:r>
            <a:r>
              <a:rPr lang="en-US" sz="2000" b="1" dirty="0">
                <a:solidFill>
                  <a:srgbClr val="2D91B9"/>
                </a:solidFill>
              </a:rPr>
              <a:t>Um... sorry, we’ve just sold out. But we can order one for you. If you give us your number, we’ll call you when the CD arrives.</a:t>
            </a:r>
            <a:endParaRPr lang="en-GB" sz="2000" b="1" dirty="0">
              <a:solidFill>
                <a:srgbClr val="2D91B9"/>
              </a:solidFill>
            </a:endParaRPr>
          </a:p>
        </p:txBody>
      </p:sp>
      <p:sp>
        <p:nvSpPr>
          <p:cNvPr id="6" name="单圆角矩形 5"/>
          <p:cNvSpPr/>
          <p:nvPr/>
        </p:nvSpPr>
        <p:spPr bwMode="auto">
          <a:xfrm>
            <a:off x="393678" y="1124744"/>
            <a:ext cx="7654965" cy="2304256"/>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pPr>
              <a:lnSpc>
                <a:spcPct val="150000"/>
              </a:lnSpc>
            </a:pPr>
            <a:r>
              <a:rPr lang="en-US" sz="2400" b="1" dirty="0"/>
              <a:t>1) What can we say about the woman?</a:t>
            </a:r>
            <a:endParaRPr lang="en-GB" sz="2400" b="1" dirty="0"/>
          </a:p>
          <a:p>
            <a:pPr>
              <a:lnSpc>
                <a:spcPct val="150000"/>
              </a:lnSpc>
            </a:pPr>
            <a:r>
              <a:rPr lang="en-US" sz="2400" b="1" dirty="0" smtClean="0"/>
              <a:t>A. She’s </a:t>
            </a:r>
            <a:r>
              <a:rPr lang="en-US" sz="2400" b="1" dirty="0"/>
              <a:t>generous.         	</a:t>
            </a:r>
            <a:endParaRPr lang="en-US" sz="2400" b="1" dirty="0" smtClean="0"/>
          </a:p>
          <a:p>
            <a:pPr>
              <a:lnSpc>
                <a:spcPct val="150000"/>
              </a:lnSpc>
            </a:pPr>
            <a:r>
              <a:rPr lang="en-US" sz="2400" b="1" dirty="0" smtClean="0"/>
              <a:t>B</a:t>
            </a:r>
            <a:r>
              <a:rPr lang="en-US" sz="2400" b="1" dirty="0"/>
              <a:t>. She’s curious.	    </a:t>
            </a:r>
            <a:endParaRPr lang="en-US" sz="2400" b="1" dirty="0" smtClean="0"/>
          </a:p>
          <a:p>
            <a:pPr>
              <a:lnSpc>
                <a:spcPct val="150000"/>
              </a:lnSpc>
            </a:pPr>
            <a:r>
              <a:rPr lang="en-US" sz="2400" b="1" dirty="0" smtClean="0"/>
              <a:t>C</a:t>
            </a:r>
            <a:r>
              <a:rPr lang="en-US" sz="2400" b="1" dirty="0"/>
              <a:t>. She’s helpful.</a:t>
            </a:r>
            <a:endParaRPr lang="en-GB" sz="2400" b="1" dirty="0"/>
          </a:p>
        </p:txBody>
      </p:sp>
      <p:graphicFrame>
        <p:nvGraphicFramePr>
          <p:cNvPr id="4" name="对象 3"/>
          <p:cNvGraphicFramePr>
            <a:graphicFrameLocks noChangeAspect="1"/>
          </p:cNvGraphicFramePr>
          <p:nvPr/>
        </p:nvGraphicFramePr>
        <p:xfrm>
          <a:off x="6228184" y="1988840"/>
          <a:ext cx="1612900" cy="712787"/>
        </p:xfrm>
        <a:graphic>
          <a:graphicData uri="http://schemas.openxmlformats.org/presentationml/2006/ole">
            <mc:AlternateContent xmlns:mc="http://schemas.openxmlformats.org/markup-compatibility/2006">
              <mc:Choice xmlns:v="urn:schemas-microsoft-com:vml" Requires="v">
                <p:oleObj spid="_x0000_s1072" name="包装程序外壳对象" showAsIcon="1" r:id="rId2" imgW="1200150" imgH="523875" progId="Package">
                  <p:embed/>
                </p:oleObj>
              </mc:Choice>
              <mc:Fallback>
                <p:oleObj name="包装程序外壳对象" showAsIcon="1" r:id="rId2" imgW="1200150" imgH="523875" progId="Package">
                  <p:embed/>
                  <p:pic>
                    <p:nvPicPr>
                      <p:cNvPr id="0" name="图片 1071"/>
                      <p:cNvPicPr/>
                      <p:nvPr/>
                    </p:nvPicPr>
                    <p:blipFill>
                      <a:blip r:embed="rId3"/>
                      <a:stretch>
                        <a:fillRect/>
                      </a:stretch>
                    </p:blipFill>
                    <p:spPr>
                      <a:xfrm>
                        <a:off x="6228184" y="1988840"/>
                        <a:ext cx="1612900" cy="712787"/>
                      </a:xfrm>
                      <a:prstGeom prst="rect">
                        <a:avLst/>
                      </a:prstGeom>
                    </p:spPr>
                  </p:pic>
                </p:oleObj>
              </mc:Fallback>
            </mc:AlternateContent>
          </a:graphicData>
        </a:graphic>
      </p:graphicFrame>
      <p:sp>
        <p:nvSpPr>
          <p:cNvPr id="5" name="矩形 4"/>
          <p:cNvSpPr/>
          <p:nvPr/>
        </p:nvSpPr>
        <p:spPr>
          <a:xfrm>
            <a:off x="539552" y="2780928"/>
            <a:ext cx="715260" cy="923330"/>
          </a:xfrm>
          <a:prstGeom prst="rect">
            <a:avLst/>
          </a:prstGeom>
        </p:spPr>
        <p:txBody>
          <a:bodyPr wrap="none">
            <a:spAutoFit/>
          </a:bodyPr>
          <a:lstStyle/>
          <a:p>
            <a:r>
              <a:rPr lang="en-US" sz="5400" b="1" dirty="0">
                <a:solidFill>
                  <a:srgbClr val="FF0000"/>
                </a:solidFill>
                <a:sym typeface="Wingdings 2" panose="05020102010507070707"/>
              </a:rPr>
              <a:t></a:t>
            </a:r>
            <a:endParaRPr lang="en-GB" sz="5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circle(in)">
                                      <p:cBhvr>
                                        <p:cTn id="3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bwMode="auto">
          <a:xfrm>
            <a:off x="482546" y="2060848"/>
            <a:ext cx="8520426" cy="4320480"/>
          </a:xfrm>
          <a:prstGeom prst="rect">
            <a:avLst/>
          </a:prstGeom>
          <a:solidFill>
            <a:schemeClr val="bg1">
              <a:lumMod val="95000"/>
            </a:schemeClr>
          </a:solidFill>
          <a:ln>
            <a:solidFill>
              <a:schemeClr val="accent1"/>
            </a:solidFill>
          </a:ln>
        </p:spPr>
        <p:txBody>
          <a:bodyPr rtlCol="0" anchor="ctr"/>
          <a:lstStyle/>
          <a:p>
            <a:pPr>
              <a:lnSpc>
                <a:spcPct val="150000"/>
              </a:lnSpc>
            </a:pPr>
            <a:r>
              <a:rPr lang="en-GB" sz="2000" b="1" dirty="0">
                <a:solidFill>
                  <a:srgbClr val="C00000"/>
                </a:solidFill>
              </a:rPr>
              <a:t>W: </a:t>
            </a:r>
            <a:r>
              <a:rPr lang="en-GB" sz="2000" b="1" dirty="0">
                <a:solidFill>
                  <a:srgbClr val="2D91B9"/>
                </a:solidFill>
              </a:rPr>
              <a:t>Did you know James went out of business? </a:t>
            </a:r>
            <a:endParaRPr lang="en-GB" sz="2000" b="1" dirty="0">
              <a:solidFill>
                <a:srgbClr val="2D91B9"/>
              </a:solidFill>
            </a:endParaRPr>
          </a:p>
          <a:p>
            <a:pPr>
              <a:lnSpc>
                <a:spcPct val="150000"/>
              </a:lnSpc>
            </a:pPr>
            <a:r>
              <a:rPr lang="en-GB" sz="2000" b="1" dirty="0">
                <a:solidFill>
                  <a:srgbClr val="C00000"/>
                </a:solidFill>
              </a:rPr>
              <a:t>M:</a:t>
            </a:r>
            <a:r>
              <a:rPr lang="en-GB" sz="2000" b="1" dirty="0">
                <a:solidFill>
                  <a:srgbClr val="2D91B9"/>
                </a:solidFill>
              </a:rPr>
              <a:t> Really? When was that? </a:t>
            </a:r>
            <a:endParaRPr lang="en-GB" sz="2000" b="1" dirty="0">
              <a:solidFill>
                <a:srgbClr val="2D91B9"/>
              </a:solidFill>
            </a:endParaRPr>
          </a:p>
          <a:p>
            <a:pPr>
              <a:lnSpc>
                <a:spcPct val="150000"/>
              </a:lnSpc>
            </a:pPr>
            <a:r>
              <a:rPr lang="en-GB" sz="2000" b="1" dirty="0">
                <a:solidFill>
                  <a:srgbClr val="C00000"/>
                </a:solidFill>
              </a:rPr>
              <a:t>W:</a:t>
            </a:r>
            <a:r>
              <a:rPr lang="en-GB" sz="2000" b="1" dirty="0">
                <a:solidFill>
                  <a:srgbClr val="2D91B9"/>
                </a:solidFill>
              </a:rPr>
              <a:t> Last month. </a:t>
            </a:r>
            <a:endParaRPr lang="en-GB" sz="2000" b="1" dirty="0">
              <a:solidFill>
                <a:srgbClr val="2D91B9"/>
              </a:solidFill>
            </a:endParaRPr>
          </a:p>
          <a:p>
            <a:pPr>
              <a:lnSpc>
                <a:spcPct val="150000"/>
              </a:lnSpc>
            </a:pPr>
            <a:r>
              <a:rPr lang="en-GB" sz="2000" b="1" dirty="0">
                <a:solidFill>
                  <a:srgbClr val="C00000"/>
                </a:solidFill>
              </a:rPr>
              <a:t>M: </a:t>
            </a:r>
            <a:r>
              <a:rPr lang="en-GB" sz="2000" b="1" dirty="0">
                <a:solidFill>
                  <a:srgbClr val="2D91B9"/>
                </a:solidFill>
              </a:rPr>
              <a:t>That’s too bad! He had owned that business for 15 years. What happened? </a:t>
            </a:r>
            <a:endParaRPr lang="en-GB" sz="2000" b="1" dirty="0">
              <a:solidFill>
                <a:srgbClr val="2D91B9"/>
              </a:solidFill>
            </a:endParaRPr>
          </a:p>
          <a:p>
            <a:pPr>
              <a:lnSpc>
                <a:spcPct val="150000"/>
              </a:lnSpc>
            </a:pPr>
            <a:r>
              <a:rPr lang="en-GB" sz="2000" b="1" dirty="0">
                <a:solidFill>
                  <a:srgbClr val="C00000"/>
                </a:solidFill>
              </a:rPr>
              <a:t>W: </a:t>
            </a:r>
            <a:r>
              <a:rPr lang="en-GB" sz="2000" b="1" dirty="0">
                <a:solidFill>
                  <a:srgbClr val="2D91B9"/>
                </a:solidFill>
              </a:rPr>
              <a:t>I don’t know. But life must be pretty tough for his family now. His sons are still so young. One is 13 and the other is 10. </a:t>
            </a:r>
            <a:endParaRPr lang="en-GB" sz="2000" b="1" dirty="0">
              <a:solidFill>
                <a:srgbClr val="2D91B9"/>
              </a:solidFill>
            </a:endParaRPr>
          </a:p>
          <a:p>
            <a:pPr>
              <a:lnSpc>
                <a:spcPct val="150000"/>
              </a:lnSpc>
            </a:pPr>
            <a:r>
              <a:rPr lang="en-GB" sz="2000" b="1" dirty="0">
                <a:solidFill>
                  <a:srgbClr val="C00000"/>
                </a:solidFill>
              </a:rPr>
              <a:t>M:</a:t>
            </a:r>
            <a:r>
              <a:rPr lang="en-GB" sz="2000" b="1" dirty="0">
                <a:solidFill>
                  <a:srgbClr val="2D91B9"/>
                </a:solidFill>
              </a:rPr>
              <a:t> Well, maybe things are not as bad as they seem to be. </a:t>
            </a:r>
            <a:endParaRPr lang="en-GB" sz="2000" b="1" dirty="0">
              <a:solidFill>
                <a:srgbClr val="2D91B9"/>
              </a:solidFill>
            </a:endParaRPr>
          </a:p>
          <a:p>
            <a:pPr>
              <a:lnSpc>
                <a:spcPct val="150000"/>
              </a:lnSpc>
            </a:pPr>
            <a:r>
              <a:rPr lang="en-GB" sz="2000" b="1" dirty="0">
                <a:solidFill>
                  <a:srgbClr val="2D91B9"/>
                </a:solidFill>
              </a:rPr>
              <a:t>W: I hope so.</a:t>
            </a:r>
            <a:endParaRPr lang="en-GB" sz="2000" b="1" dirty="0">
              <a:solidFill>
                <a:srgbClr val="2D91B9"/>
              </a:solidFill>
            </a:endParaRPr>
          </a:p>
        </p:txBody>
      </p:sp>
      <p:sp>
        <p:nvSpPr>
          <p:cNvPr id="6" name="单圆角矩形 5"/>
          <p:cNvSpPr/>
          <p:nvPr/>
        </p:nvSpPr>
        <p:spPr bwMode="auto">
          <a:xfrm>
            <a:off x="593038" y="404664"/>
            <a:ext cx="8299442" cy="1296144"/>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pPr>
              <a:lnSpc>
                <a:spcPct val="150000"/>
              </a:lnSpc>
            </a:pPr>
            <a:r>
              <a:rPr lang="en-US" sz="2400" b="1" dirty="0"/>
              <a:t>2) How does the woman feel about James’ situation?</a:t>
            </a:r>
            <a:endParaRPr lang="en-GB" sz="2400" b="1" dirty="0"/>
          </a:p>
          <a:p>
            <a:pPr>
              <a:lnSpc>
                <a:spcPct val="150000"/>
              </a:lnSpc>
            </a:pPr>
            <a:r>
              <a:rPr lang="en-US" sz="2400" b="1" dirty="0" smtClean="0"/>
              <a:t>A. Embarrassed</a:t>
            </a:r>
            <a:r>
              <a:rPr lang="en-US" sz="2400" b="1" dirty="0"/>
              <a:t>.  </a:t>
            </a:r>
            <a:r>
              <a:rPr lang="en-US" sz="2400" b="1" dirty="0" smtClean="0"/>
              <a:t>B</a:t>
            </a:r>
            <a:r>
              <a:rPr lang="en-US" sz="2400" b="1" dirty="0"/>
              <a:t>. Concerned.    </a:t>
            </a:r>
            <a:r>
              <a:rPr lang="en-US" sz="2400" b="1" dirty="0" smtClean="0"/>
              <a:t>C</a:t>
            </a:r>
            <a:r>
              <a:rPr lang="en-US" sz="2400" b="1" dirty="0"/>
              <a:t>. Disappointed.</a:t>
            </a:r>
            <a:endParaRPr lang="en-GB" sz="2400" b="1" dirty="0"/>
          </a:p>
        </p:txBody>
      </p:sp>
      <p:graphicFrame>
        <p:nvGraphicFramePr>
          <p:cNvPr id="10" name="对象 9"/>
          <p:cNvGraphicFramePr>
            <a:graphicFrameLocks noChangeAspect="1"/>
          </p:cNvGraphicFramePr>
          <p:nvPr/>
        </p:nvGraphicFramePr>
        <p:xfrm>
          <a:off x="7596336" y="1268760"/>
          <a:ext cx="1612900" cy="712787"/>
        </p:xfrm>
        <a:graphic>
          <a:graphicData uri="http://schemas.openxmlformats.org/presentationml/2006/ole">
            <mc:AlternateContent xmlns:mc="http://schemas.openxmlformats.org/markup-compatibility/2006">
              <mc:Choice xmlns:v="urn:schemas-microsoft-com:vml" Requires="v">
                <p:oleObj spid="_x0000_s2087" name="包装程序外壳对象" showAsIcon="1" r:id="rId2" imgW="1200150" imgH="523875" progId="Package">
                  <p:embed/>
                </p:oleObj>
              </mc:Choice>
              <mc:Fallback>
                <p:oleObj name="包装程序外壳对象" showAsIcon="1" r:id="rId2" imgW="1200150" imgH="523875" progId="Package">
                  <p:embed/>
                  <p:pic>
                    <p:nvPicPr>
                      <p:cNvPr id="0" name="图片 2086"/>
                      <p:cNvPicPr/>
                      <p:nvPr/>
                    </p:nvPicPr>
                    <p:blipFill>
                      <a:blip r:embed="rId3"/>
                      <a:stretch>
                        <a:fillRect/>
                      </a:stretch>
                    </p:blipFill>
                    <p:spPr>
                      <a:xfrm>
                        <a:off x="7596336" y="1268760"/>
                        <a:ext cx="1612900" cy="712787"/>
                      </a:xfrm>
                      <a:prstGeom prst="rect">
                        <a:avLst/>
                      </a:prstGeom>
                    </p:spPr>
                  </p:pic>
                </p:oleObj>
              </mc:Fallback>
            </mc:AlternateContent>
          </a:graphicData>
        </a:graphic>
      </p:graphicFrame>
      <p:sp>
        <p:nvSpPr>
          <p:cNvPr id="5" name="矩形 4"/>
          <p:cNvSpPr/>
          <p:nvPr/>
        </p:nvSpPr>
        <p:spPr>
          <a:xfrm>
            <a:off x="3275856" y="908720"/>
            <a:ext cx="715260" cy="923330"/>
          </a:xfrm>
          <a:prstGeom prst="rect">
            <a:avLst/>
          </a:prstGeom>
        </p:spPr>
        <p:txBody>
          <a:bodyPr wrap="none">
            <a:spAutoFit/>
          </a:bodyPr>
          <a:lstStyle/>
          <a:p>
            <a:r>
              <a:rPr lang="en-US" sz="5400" b="1" dirty="0">
                <a:solidFill>
                  <a:srgbClr val="FF0000"/>
                </a:solidFill>
                <a:sym typeface="Wingdings 2" panose="05020102010507070707"/>
              </a:rPr>
              <a:t></a:t>
            </a:r>
            <a:endParaRPr lang="en-GB" sz="5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circle(in)">
                                      <p:cBhvr>
                                        <p:cTn id="3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6" name="单圆角矩形 5"/>
          <p:cNvSpPr/>
          <p:nvPr/>
        </p:nvSpPr>
        <p:spPr bwMode="auto">
          <a:xfrm>
            <a:off x="611559" y="1556792"/>
            <a:ext cx="7654965" cy="4320480"/>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pPr>
              <a:lnSpc>
                <a:spcPct val="150000"/>
              </a:lnSpc>
            </a:pPr>
            <a:r>
              <a:rPr lang="en-GB" sz="2400" b="1" dirty="0"/>
              <a:t>When listening sometimes you may need to know the speakers’ attitudes. You should try to listen for some words </a:t>
            </a:r>
            <a:r>
              <a:rPr lang="en-GB" sz="2400" b="1" dirty="0" smtClean="0"/>
              <a:t>or </a:t>
            </a:r>
            <a:r>
              <a:rPr lang="en-GB" sz="2400" b="1" dirty="0"/>
              <a:t>phrases that have a positive or negative meaning, e.g. good, great, fantastic, I like/enjoy, bad/terrible/awful, I don’t like/dislike.</a:t>
            </a:r>
            <a:endParaRPr lang="en-GB" sz="2400" b="1" dirty="0"/>
          </a:p>
        </p:txBody>
      </p:sp>
      <p:sp>
        <p:nvSpPr>
          <p:cNvPr id="14" name="单圆角矩形 13"/>
          <p:cNvSpPr/>
          <p:nvPr/>
        </p:nvSpPr>
        <p:spPr bwMode="auto">
          <a:xfrm>
            <a:off x="373418" y="476672"/>
            <a:ext cx="5422717" cy="523220"/>
          </a:xfrm>
          <a:prstGeom prst="snip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2400" b="1" dirty="0" smtClean="0">
                <a:solidFill>
                  <a:srgbClr val="C00000"/>
                </a:solidFill>
                <a:effectLst>
                  <a:outerShdw blurRad="38100" dist="38100" dir="2700000" algn="tl">
                    <a:srgbClr val="000000">
                      <a:alpha val="43137"/>
                    </a:srgbClr>
                  </a:outerShdw>
                </a:effectLst>
              </a:rPr>
              <a:t>Listening tips</a:t>
            </a:r>
            <a:endParaRPr lang="en-GB" sz="2400" b="1" dirty="0">
              <a:solidFill>
                <a:srgbClr val="C0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8" name="单圆角矩形 7"/>
          <p:cNvSpPr/>
          <p:nvPr/>
        </p:nvSpPr>
        <p:spPr bwMode="auto">
          <a:xfrm>
            <a:off x="395536" y="476672"/>
            <a:ext cx="4392488" cy="468052"/>
          </a:xfrm>
          <a:prstGeom prst="snip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nSpc>
                <a:spcPct val="150000"/>
              </a:lnSpc>
            </a:pPr>
            <a:r>
              <a:rPr lang="en-US" sz="2400" b="1" dirty="0" smtClean="0">
                <a:solidFill>
                  <a:srgbClr val="C00000"/>
                </a:solidFill>
              </a:rPr>
              <a:t>Guess what to listen</a:t>
            </a:r>
            <a:endParaRPr lang="en-GB" sz="2400" b="1" dirty="0">
              <a:solidFill>
                <a:srgbClr val="C00000"/>
              </a:solidFill>
            </a:endParaRPr>
          </a:p>
        </p:txBody>
      </p:sp>
      <p:sp>
        <p:nvSpPr>
          <p:cNvPr id="11" name="流程图: 文档 10"/>
          <p:cNvSpPr/>
          <p:nvPr/>
        </p:nvSpPr>
        <p:spPr bwMode="auto">
          <a:xfrm>
            <a:off x="395537" y="1543317"/>
            <a:ext cx="6264696" cy="1105515"/>
          </a:xfrm>
          <a:prstGeom prst="flowChartDocument">
            <a:avLst/>
          </a:prstGeom>
          <a:ln>
            <a:solidFill>
              <a:srgbClr val="2D91B9"/>
            </a:solidFill>
          </a:ln>
        </p:spPr>
        <p:style>
          <a:lnRef idx="1">
            <a:schemeClr val="dk1"/>
          </a:lnRef>
          <a:fillRef idx="2">
            <a:schemeClr val="dk1"/>
          </a:fillRef>
          <a:effectRef idx="1">
            <a:schemeClr val="dk1"/>
          </a:effectRef>
          <a:fontRef idx="minor">
            <a:schemeClr val="dk1"/>
          </a:fontRef>
        </p:style>
        <p:txBody>
          <a:bodyPr rtlCol="0" anchor="ctr"/>
          <a:lstStyle/>
          <a:p>
            <a:pPr>
              <a:lnSpc>
                <a:spcPct val="150000"/>
              </a:lnSpc>
            </a:pPr>
            <a:r>
              <a:rPr lang="en-US" sz="2400" b="1" dirty="0"/>
              <a:t>There must be two speakers talking about aliens from a film. </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13" name="流程图: 文档 12"/>
          <p:cNvSpPr/>
          <p:nvPr/>
        </p:nvSpPr>
        <p:spPr bwMode="auto">
          <a:xfrm>
            <a:off x="566017" y="2996952"/>
            <a:ext cx="5806182" cy="1146330"/>
          </a:xfrm>
          <a:prstGeom prst="flowChartDocument">
            <a:avLst/>
          </a:prstGeom>
          <a:ln>
            <a:solidFill>
              <a:srgbClr val="2D91B9"/>
            </a:solidFill>
          </a:ln>
        </p:spPr>
        <p:style>
          <a:lnRef idx="1">
            <a:schemeClr val="dk1"/>
          </a:lnRef>
          <a:fillRef idx="2">
            <a:schemeClr val="dk1"/>
          </a:fillRef>
          <a:effectRef idx="1">
            <a:schemeClr val="dk1"/>
          </a:effectRef>
          <a:fontRef idx="minor">
            <a:schemeClr val="dk1"/>
          </a:fontRef>
        </p:style>
        <p:txBody>
          <a:bodyPr rtlCol="0" anchor="ctr"/>
          <a:lstStyle/>
          <a:p>
            <a:pPr>
              <a:lnSpc>
                <a:spcPct val="150000"/>
              </a:lnSpc>
            </a:pPr>
            <a:r>
              <a:rPr lang="en-US" sz="2400" b="1" dirty="0"/>
              <a:t>They may be talking about their likes and dislikes of the film.</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18" name="流程图: 文档 17"/>
          <p:cNvSpPr/>
          <p:nvPr/>
        </p:nvSpPr>
        <p:spPr bwMode="auto">
          <a:xfrm>
            <a:off x="566017" y="4509120"/>
            <a:ext cx="7966423" cy="1080120"/>
          </a:xfrm>
          <a:prstGeom prst="flowChartDocument">
            <a:avLst/>
          </a:prstGeom>
          <a:ln>
            <a:solidFill>
              <a:srgbClr val="2D91B9"/>
            </a:solidFill>
          </a:ln>
        </p:spPr>
        <p:style>
          <a:lnRef idx="1">
            <a:schemeClr val="dk1"/>
          </a:lnRef>
          <a:fillRef idx="2">
            <a:schemeClr val="dk1"/>
          </a:fillRef>
          <a:effectRef idx="1">
            <a:schemeClr val="dk1"/>
          </a:effectRef>
          <a:fontRef idx="minor">
            <a:schemeClr val="dk1"/>
          </a:fontRef>
        </p:style>
        <p:txBody>
          <a:bodyPr rtlCol="0" anchor="ctr"/>
          <a:lstStyle/>
          <a:p>
            <a:pPr>
              <a:lnSpc>
                <a:spcPct val="150000"/>
              </a:lnSpc>
            </a:pPr>
            <a:r>
              <a:rPr lang="en-US" sz="2400" b="1" dirty="0"/>
              <a:t>Perhaps they are also talking about the humans involved with aliens…</a:t>
            </a:r>
            <a:endParaRPr lang="en-GB" sz="24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1" name="流程图: 文档 10"/>
          <p:cNvSpPr/>
          <p:nvPr/>
        </p:nvSpPr>
        <p:spPr bwMode="auto">
          <a:xfrm>
            <a:off x="704761" y="1458061"/>
            <a:ext cx="1055376" cy="560156"/>
          </a:xfrm>
          <a:prstGeom prst="flowChartDocument">
            <a:avLst/>
          </a:prstGeom>
          <a:ln>
            <a:solidFill>
              <a:srgbClr val="2D91B9"/>
            </a:solidFill>
          </a:ln>
        </p:spPr>
        <p:style>
          <a:lnRef idx="1">
            <a:schemeClr val="dk1"/>
          </a:lnRef>
          <a:fillRef idx="2">
            <a:schemeClr val="dk1"/>
          </a:fillRef>
          <a:effectRef idx="1">
            <a:schemeClr val="dk1"/>
          </a:effectRef>
          <a:fontRef idx="minor">
            <a:schemeClr val="dk1"/>
          </a:fontRef>
        </p:style>
        <p:txBody>
          <a:bodyPr rtlCol="0" anchor="ctr"/>
          <a:lstStyle/>
          <a:p>
            <a:r>
              <a:rPr lang="en-US" sz="2400" b="1" dirty="0" smtClean="0">
                <a:solidFill>
                  <a:srgbClr val="0000FF"/>
                </a:solidFill>
                <a:latin typeface="Times New Roman" panose="02020603050405020304" pitchFamily="18" charset="0"/>
                <a:cs typeface="Times New Roman" panose="02020603050405020304" pitchFamily="18" charset="0"/>
              </a:rPr>
              <a:t>1. T</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12" name="流程图: 文档 11"/>
          <p:cNvSpPr/>
          <p:nvPr/>
        </p:nvSpPr>
        <p:spPr bwMode="auto">
          <a:xfrm>
            <a:off x="2779188" y="1458061"/>
            <a:ext cx="864096" cy="477399"/>
          </a:xfrm>
          <a:prstGeom prst="flowChartDocument">
            <a:avLst/>
          </a:prstGeom>
          <a:ln>
            <a:solidFill>
              <a:srgbClr val="2D91B9"/>
            </a:solidFill>
          </a:ln>
        </p:spPr>
        <p:style>
          <a:lnRef idx="1">
            <a:schemeClr val="dk1"/>
          </a:lnRef>
          <a:fillRef idx="2">
            <a:schemeClr val="dk1"/>
          </a:fillRef>
          <a:effectRef idx="1">
            <a:schemeClr val="dk1"/>
          </a:effectRef>
          <a:fontRef idx="minor">
            <a:schemeClr val="dk1"/>
          </a:fontRef>
        </p:style>
        <p:txBody>
          <a:bodyPr rtlCol="0" anchor="ctr"/>
          <a:lstStyle/>
          <a:p>
            <a:r>
              <a:rPr lang="en-US" sz="2400" b="1" dirty="0" smtClean="0">
                <a:solidFill>
                  <a:srgbClr val="0000FF"/>
                </a:solidFill>
                <a:latin typeface="Times New Roman" panose="02020603050405020304" pitchFamily="18" charset="0"/>
                <a:cs typeface="Times New Roman" panose="02020603050405020304" pitchFamily="18" charset="0"/>
              </a:rPr>
              <a:t>2 T</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13" name="流程图: 文档 12"/>
          <p:cNvSpPr/>
          <p:nvPr/>
        </p:nvSpPr>
        <p:spPr bwMode="auto">
          <a:xfrm>
            <a:off x="592780" y="2383477"/>
            <a:ext cx="5184576" cy="504056"/>
          </a:xfrm>
          <a:prstGeom prst="flowChartDocument">
            <a:avLst/>
          </a:prstGeom>
          <a:ln>
            <a:solidFill>
              <a:srgbClr val="2D91B9"/>
            </a:solidFill>
          </a:ln>
        </p:spPr>
        <p:style>
          <a:lnRef idx="1">
            <a:schemeClr val="dk1"/>
          </a:lnRef>
          <a:fillRef idx="2">
            <a:schemeClr val="dk1"/>
          </a:fillRef>
          <a:effectRef idx="1">
            <a:schemeClr val="dk1"/>
          </a:effectRef>
          <a:fontRef idx="minor">
            <a:schemeClr val="dk1"/>
          </a:fontRef>
        </p:style>
        <p:txBody>
          <a:bodyPr rtlCol="0" anchor="ctr"/>
          <a:lstStyle/>
          <a:p>
            <a:r>
              <a:rPr lang="en-US" sz="2400" b="1" dirty="0" smtClean="0">
                <a:solidFill>
                  <a:srgbClr val="0000FF"/>
                </a:solidFill>
              </a:rPr>
              <a:t>3. </a:t>
            </a:r>
            <a:r>
              <a:rPr lang="en-US" sz="2400" b="1" dirty="0">
                <a:solidFill>
                  <a:srgbClr val="0000FF"/>
                </a:solidFill>
              </a:rPr>
              <a:t>F (Jenny </a:t>
            </a:r>
            <a:r>
              <a:rPr lang="zh-CN" altLang="en-US" sz="2400" b="1" dirty="0">
                <a:solidFill>
                  <a:srgbClr val="0000FF"/>
                </a:solidFill>
              </a:rPr>
              <a:t>→</a:t>
            </a:r>
            <a:r>
              <a:rPr lang="en-US" sz="2400" b="1" dirty="0">
                <a:solidFill>
                  <a:srgbClr val="0000FF"/>
                </a:solidFill>
              </a:rPr>
              <a:t> Bob, Bob </a:t>
            </a:r>
            <a:r>
              <a:rPr lang="zh-CN" altLang="en-US" sz="2400" b="1" dirty="0">
                <a:solidFill>
                  <a:srgbClr val="0000FF"/>
                </a:solidFill>
              </a:rPr>
              <a:t>→</a:t>
            </a:r>
            <a:r>
              <a:rPr lang="en-US" sz="2400" b="1" dirty="0">
                <a:solidFill>
                  <a:srgbClr val="0000FF"/>
                </a:solidFill>
              </a:rPr>
              <a:t> Jenny)</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14" name="单圆角矩形 13"/>
          <p:cNvSpPr/>
          <p:nvPr/>
        </p:nvSpPr>
        <p:spPr bwMode="auto">
          <a:xfrm>
            <a:off x="592780" y="476672"/>
            <a:ext cx="6139459" cy="613266"/>
          </a:xfrm>
          <a:prstGeom prst="snipRoundRect">
            <a:avLst>
              <a:gd name="adj1" fmla="val 46993"/>
              <a:gd name="adj2" fmla="val 16667"/>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2400" b="1" dirty="0" smtClean="0">
                <a:solidFill>
                  <a:srgbClr val="C00000"/>
                </a:solidFill>
              </a:rPr>
              <a:t> </a:t>
            </a:r>
            <a:r>
              <a:rPr lang="en-US" sz="2400" b="1" dirty="0">
                <a:solidFill>
                  <a:srgbClr val="C00000"/>
                </a:solidFill>
              </a:rPr>
              <a:t>Listen for true-false tests </a:t>
            </a:r>
            <a:r>
              <a:rPr lang="en-US" sz="2400" b="1" dirty="0" smtClean="0">
                <a:solidFill>
                  <a:srgbClr val="C00000"/>
                </a:solidFill>
              </a:rPr>
              <a:t>A1</a:t>
            </a:r>
            <a:endParaRPr lang="en-GB" sz="2400" b="1" dirty="0">
              <a:solidFill>
                <a:srgbClr val="C00000"/>
              </a:solidFill>
            </a:endParaRPr>
          </a:p>
        </p:txBody>
      </p:sp>
      <p:sp>
        <p:nvSpPr>
          <p:cNvPr id="9" name="流程图: 文档 8"/>
          <p:cNvSpPr/>
          <p:nvPr/>
        </p:nvSpPr>
        <p:spPr bwMode="auto">
          <a:xfrm>
            <a:off x="704761" y="3272544"/>
            <a:ext cx="1055376" cy="504056"/>
          </a:xfrm>
          <a:prstGeom prst="flowChartDocument">
            <a:avLst/>
          </a:prstGeom>
          <a:ln>
            <a:solidFill>
              <a:srgbClr val="2D91B9"/>
            </a:solidFill>
          </a:ln>
        </p:spPr>
        <p:style>
          <a:lnRef idx="1">
            <a:schemeClr val="dk1"/>
          </a:lnRef>
          <a:fillRef idx="2">
            <a:schemeClr val="dk1"/>
          </a:fillRef>
          <a:effectRef idx="1">
            <a:schemeClr val="dk1"/>
          </a:effectRef>
          <a:fontRef idx="minor">
            <a:schemeClr val="dk1"/>
          </a:fontRef>
        </p:style>
        <p:txBody>
          <a:bodyPr rtlCol="0" anchor="ctr"/>
          <a:lstStyle/>
          <a:p>
            <a:r>
              <a:rPr lang="en-US" sz="2400" b="1" dirty="0" smtClean="0">
                <a:solidFill>
                  <a:srgbClr val="0000FF"/>
                </a:solidFill>
                <a:latin typeface="Times New Roman" panose="02020603050405020304" pitchFamily="18" charset="0"/>
                <a:cs typeface="Times New Roman" panose="02020603050405020304" pitchFamily="18" charset="0"/>
              </a:rPr>
              <a:t>4. T</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10" name="流程图: 文档 9"/>
          <p:cNvSpPr/>
          <p:nvPr/>
        </p:nvSpPr>
        <p:spPr bwMode="auto">
          <a:xfrm>
            <a:off x="2347140" y="3272544"/>
            <a:ext cx="3160964" cy="504056"/>
          </a:xfrm>
          <a:prstGeom prst="flowChartDocument">
            <a:avLst/>
          </a:prstGeom>
          <a:ln>
            <a:solidFill>
              <a:srgbClr val="2D91B9"/>
            </a:solidFill>
          </a:ln>
        </p:spPr>
        <p:style>
          <a:lnRef idx="1">
            <a:schemeClr val="dk1"/>
          </a:lnRef>
          <a:fillRef idx="2">
            <a:schemeClr val="dk1"/>
          </a:fillRef>
          <a:effectRef idx="1">
            <a:schemeClr val="dk1"/>
          </a:effectRef>
          <a:fontRef idx="minor">
            <a:schemeClr val="dk1"/>
          </a:fontRef>
        </p:style>
        <p:txBody>
          <a:bodyPr rtlCol="0" anchor="ctr"/>
          <a:lstStyle/>
          <a:p>
            <a:r>
              <a:rPr lang="en-US" sz="2400" b="1" dirty="0" smtClean="0">
                <a:solidFill>
                  <a:srgbClr val="0000FF"/>
                </a:solidFill>
                <a:latin typeface="+mj-lt"/>
                <a:cs typeface="Times New Roman" panose="02020603050405020304" pitchFamily="18" charset="0"/>
              </a:rPr>
              <a:t>5. F (destroy</a:t>
            </a:r>
            <a:r>
              <a:rPr lang="zh-CN" altLang="en-US" sz="2400" b="1" dirty="0">
                <a:solidFill>
                  <a:srgbClr val="0000FF"/>
                </a:solidFill>
                <a:latin typeface="+mj-lt"/>
              </a:rPr>
              <a:t> </a:t>
            </a:r>
            <a:r>
              <a:rPr lang="zh-CN" altLang="en-US" sz="2400" b="1" dirty="0" smtClean="0">
                <a:solidFill>
                  <a:srgbClr val="0000FF"/>
                </a:solidFill>
                <a:latin typeface="+mj-lt"/>
              </a:rPr>
              <a:t>→ </a:t>
            </a:r>
            <a:r>
              <a:rPr lang="en-US" altLang="zh-CN" sz="2400" b="1" dirty="0" smtClean="0">
                <a:solidFill>
                  <a:srgbClr val="0000FF"/>
                </a:solidFill>
                <a:latin typeface="+mj-lt"/>
              </a:rPr>
              <a:t>save)</a:t>
            </a:r>
            <a:endParaRPr lang="en-GB" sz="2400" b="1" dirty="0">
              <a:solidFill>
                <a:srgbClr val="0000FF"/>
              </a:solidFill>
              <a:latin typeface="+mj-lt"/>
              <a:cs typeface="Times New Roman" panose="02020603050405020304" pitchFamily="18" charset="0"/>
            </a:endParaRPr>
          </a:p>
        </p:txBody>
      </p:sp>
      <p:sp>
        <p:nvSpPr>
          <p:cNvPr id="18" name="流程图: 文档 17"/>
          <p:cNvSpPr/>
          <p:nvPr/>
        </p:nvSpPr>
        <p:spPr bwMode="auto">
          <a:xfrm>
            <a:off x="535696" y="4140940"/>
            <a:ext cx="3888432" cy="504056"/>
          </a:xfrm>
          <a:prstGeom prst="flowChartDocument">
            <a:avLst/>
          </a:prstGeom>
          <a:ln>
            <a:solidFill>
              <a:srgbClr val="2D91B9"/>
            </a:solidFill>
          </a:ln>
        </p:spPr>
        <p:style>
          <a:lnRef idx="1">
            <a:schemeClr val="dk1"/>
          </a:lnRef>
          <a:fillRef idx="2">
            <a:schemeClr val="dk1"/>
          </a:fillRef>
          <a:effectRef idx="1">
            <a:schemeClr val="dk1"/>
          </a:effectRef>
          <a:fontRef idx="minor">
            <a:schemeClr val="dk1"/>
          </a:fontRef>
        </p:style>
        <p:txBody>
          <a:bodyPr rtlCol="0" anchor="ctr"/>
          <a:lstStyle/>
          <a:p>
            <a:r>
              <a:rPr lang="en-US" sz="2400" b="1" dirty="0">
                <a:solidFill>
                  <a:srgbClr val="0000FF"/>
                </a:solidFill>
              </a:rPr>
              <a:t>6 F (boring </a:t>
            </a:r>
            <a:r>
              <a:rPr lang="zh-CN" altLang="en-US" sz="2400" b="1" dirty="0">
                <a:solidFill>
                  <a:srgbClr val="0000FF"/>
                </a:solidFill>
              </a:rPr>
              <a:t>→</a:t>
            </a:r>
            <a:r>
              <a:rPr lang="en-US" sz="2400" b="1" dirty="0">
                <a:solidFill>
                  <a:srgbClr val="0000FF"/>
                </a:solidFill>
              </a:rPr>
              <a:t> exciting)</a:t>
            </a:r>
            <a:endParaRPr lang="en-GB" sz="24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80">
                                          <p:stCondLst>
                                            <p:cond delay="0"/>
                                          </p:stCondLst>
                                        </p:cTn>
                                        <p:tgtEl>
                                          <p:spTgt spid="12"/>
                                        </p:tgtEl>
                                      </p:cBhvr>
                                    </p:animEffect>
                                    <p:anim calcmode="lin" valueType="num">
                                      <p:cBhvr>
                                        <p:cTn id="2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1" dur="26">
                                          <p:stCondLst>
                                            <p:cond delay="650"/>
                                          </p:stCondLst>
                                        </p:cTn>
                                        <p:tgtEl>
                                          <p:spTgt spid="12"/>
                                        </p:tgtEl>
                                      </p:cBhvr>
                                      <p:to x="100000" y="60000"/>
                                    </p:animScale>
                                    <p:animScale>
                                      <p:cBhvr>
                                        <p:cTn id="32" dur="166" decel="50000">
                                          <p:stCondLst>
                                            <p:cond delay="676"/>
                                          </p:stCondLst>
                                        </p:cTn>
                                        <p:tgtEl>
                                          <p:spTgt spid="12"/>
                                        </p:tgtEl>
                                      </p:cBhvr>
                                      <p:to x="100000" y="100000"/>
                                    </p:animScale>
                                    <p:animScale>
                                      <p:cBhvr>
                                        <p:cTn id="33" dur="26">
                                          <p:stCondLst>
                                            <p:cond delay="1312"/>
                                          </p:stCondLst>
                                        </p:cTn>
                                        <p:tgtEl>
                                          <p:spTgt spid="12"/>
                                        </p:tgtEl>
                                      </p:cBhvr>
                                      <p:to x="100000" y="80000"/>
                                    </p:animScale>
                                    <p:animScale>
                                      <p:cBhvr>
                                        <p:cTn id="34" dur="166" decel="50000">
                                          <p:stCondLst>
                                            <p:cond delay="1338"/>
                                          </p:stCondLst>
                                        </p:cTn>
                                        <p:tgtEl>
                                          <p:spTgt spid="12"/>
                                        </p:tgtEl>
                                      </p:cBhvr>
                                      <p:to x="100000" y="100000"/>
                                    </p:animScale>
                                    <p:animScale>
                                      <p:cBhvr>
                                        <p:cTn id="35" dur="26">
                                          <p:stCondLst>
                                            <p:cond delay="1642"/>
                                          </p:stCondLst>
                                        </p:cTn>
                                        <p:tgtEl>
                                          <p:spTgt spid="12"/>
                                        </p:tgtEl>
                                      </p:cBhvr>
                                      <p:to x="100000" y="90000"/>
                                    </p:animScale>
                                    <p:animScale>
                                      <p:cBhvr>
                                        <p:cTn id="36" dur="166" decel="50000">
                                          <p:stCondLst>
                                            <p:cond delay="1668"/>
                                          </p:stCondLst>
                                        </p:cTn>
                                        <p:tgtEl>
                                          <p:spTgt spid="12"/>
                                        </p:tgtEl>
                                      </p:cBhvr>
                                      <p:to x="100000" y="100000"/>
                                    </p:animScale>
                                    <p:animScale>
                                      <p:cBhvr>
                                        <p:cTn id="37" dur="26">
                                          <p:stCondLst>
                                            <p:cond delay="1808"/>
                                          </p:stCondLst>
                                        </p:cTn>
                                        <p:tgtEl>
                                          <p:spTgt spid="12"/>
                                        </p:tgtEl>
                                      </p:cBhvr>
                                      <p:to x="100000" y="95000"/>
                                    </p:animScale>
                                    <p:animScale>
                                      <p:cBhvr>
                                        <p:cTn id="38" dur="166" decel="50000">
                                          <p:stCondLst>
                                            <p:cond delay="1834"/>
                                          </p:stCondLst>
                                        </p:cTn>
                                        <p:tgtEl>
                                          <p:spTgt spid="12"/>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Effect transition="in" filter="fade">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down)">
                                      <p:cBhvr>
                                        <p:cTn id="50" dur="580">
                                          <p:stCondLst>
                                            <p:cond delay="0"/>
                                          </p:stCondLst>
                                        </p:cTn>
                                        <p:tgtEl>
                                          <p:spTgt spid="9"/>
                                        </p:tgtEl>
                                      </p:cBhvr>
                                    </p:animEffect>
                                    <p:anim calcmode="lin" valueType="num">
                                      <p:cBhvr>
                                        <p:cTn id="5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6" dur="26">
                                          <p:stCondLst>
                                            <p:cond delay="650"/>
                                          </p:stCondLst>
                                        </p:cTn>
                                        <p:tgtEl>
                                          <p:spTgt spid="9"/>
                                        </p:tgtEl>
                                      </p:cBhvr>
                                      <p:to x="100000" y="60000"/>
                                    </p:animScale>
                                    <p:animScale>
                                      <p:cBhvr>
                                        <p:cTn id="57" dur="166" decel="50000">
                                          <p:stCondLst>
                                            <p:cond delay="676"/>
                                          </p:stCondLst>
                                        </p:cTn>
                                        <p:tgtEl>
                                          <p:spTgt spid="9"/>
                                        </p:tgtEl>
                                      </p:cBhvr>
                                      <p:to x="100000" y="100000"/>
                                    </p:animScale>
                                    <p:animScale>
                                      <p:cBhvr>
                                        <p:cTn id="58" dur="26">
                                          <p:stCondLst>
                                            <p:cond delay="1312"/>
                                          </p:stCondLst>
                                        </p:cTn>
                                        <p:tgtEl>
                                          <p:spTgt spid="9"/>
                                        </p:tgtEl>
                                      </p:cBhvr>
                                      <p:to x="100000" y="80000"/>
                                    </p:animScale>
                                    <p:animScale>
                                      <p:cBhvr>
                                        <p:cTn id="59" dur="166" decel="50000">
                                          <p:stCondLst>
                                            <p:cond delay="1338"/>
                                          </p:stCondLst>
                                        </p:cTn>
                                        <p:tgtEl>
                                          <p:spTgt spid="9"/>
                                        </p:tgtEl>
                                      </p:cBhvr>
                                      <p:to x="100000" y="100000"/>
                                    </p:animScale>
                                    <p:animScale>
                                      <p:cBhvr>
                                        <p:cTn id="60" dur="26">
                                          <p:stCondLst>
                                            <p:cond delay="1642"/>
                                          </p:stCondLst>
                                        </p:cTn>
                                        <p:tgtEl>
                                          <p:spTgt spid="9"/>
                                        </p:tgtEl>
                                      </p:cBhvr>
                                      <p:to x="100000" y="90000"/>
                                    </p:animScale>
                                    <p:animScale>
                                      <p:cBhvr>
                                        <p:cTn id="61" dur="166" decel="50000">
                                          <p:stCondLst>
                                            <p:cond delay="1668"/>
                                          </p:stCondLst>
                                        </p:cTn>
                                        <p:tgtEl>
                                          <p:spTgt spid="9"/>
                                        </p:tgtEl>
                                      </p:cBhvr>
                                      <p:to x="100000" y="100000"/>
                                    </p:animScale>
                                    <p:animScale>
                                      <p:cBhvr>
                                        <p:cTn id="62" dur="26">
                                          <p:stCondLst>
                                            <p:cond delay="1808"/>
                                          </p:stCondLst>
                                        </p:cTn>
                                        <p:tgtEl>
                                          <p:spTgt spid="9"/>
                                        </p:tgtEl>
                                      </p:cBhvr>
                                      <p:to x="100000" y="95000"/>
                                    </p:animScale>
                                    <p:animScale>
                                      <p:cBhvr>
                                        <p:cTn id="63" dur="166" decel="50000">
                                          <p:stCondLst>
                                            <p:cond delay="1834"/>
                                          </p:stCondLst>
                                        </p:cTn>
                                        <p:tgtEl>
                                          <p:spTgt spid="9"/>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10"/>
                                        </p:tgtEl>
                                        <p:attrNameLst>
                                          <p:attrName>style.visibility</p:attrName>
                                        </p:attrNameLst>
                                      </p:cBhvr>
                                      <p:to>
                                        <p:strVal val="visible"/>
                                      </p:to>
                                    </p:set>
                                    <p:anim calcmode="lin" valueType="num">
                                      <p:cBhvr>
                                        <p:cTn id="68" dur="500" fill="hold"/>
                                        <p:tgtEl>
                                          <p:spTgt spid="10"/>
                                        </p:tgtEl>
                                        <p:attrNameLst>
                                          <p:attrName>ppt_w</p:attrName>
                                        </p:attrNameLst>
                                      </p:cBhvr>
                                      <p:tavLst>
                                        <p:tav tm="0">
                                          <p:val>
                                            <p:fltVal val="0"/>
                                          </p:val>
                                        </p:tav>
                                        <p:tav tm="100000">
                                          <p:val>
                                            <p:strVal val="#ppt_w"/>
                                          </p:val>
                                        </p:tav>
                                      </p:tavLst>
                                    </p:anim>
                                    <p:anim calcmode="lin" valueType="num">
                                      <p:cBhvr>
                                        <p:cTn id="69" dur="500" fill="hold"/>
                                        <p:tgtEl>
                                          <p:spTgt spid="10"/>
                                        </p:tgtEl>
                                        <p:attrNameLst>
                                          <p:attrName>ppt_h</p:attrName>
                                        </p:attrNameLst>
                                      </p:cBhvr>
                                      <p:tavLst>
                                        <p:tav tm="0">
                                          <p:val>
                                            <p:fltVal val="0"/>
                                          </p:val>
                                        </p:tav>
                                        <p:tav tm="100000">
                                          <p:val>
                                            <p:strVal val="#ppt_h"/>
                                          </p:val>
                                        </p:tav>
                                      </p:tavLst>
                                    </p:anim>
                                    <p:animEffect transition="in" filter="fade">
                                      <p:cBhvr>
                                        <p:cTn id="70" dur="500"/>
                                        <p:tgtEl>
                                          <p:spTgt spid="10"/>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18"/>
                                        </p:tgtEl>
                                        <p:attrNameLst>
                                          <p:attrName>style.visibility</p:attrName>
                                        </p:attrNameLst>
                                      </p:cBhvr>
                                      <p:to>
                                        <p:strVal val="visible"/>
                                      </p:to>
                                    </p:set>
                                    <p:anim calcmode="lin" valueType="num">
                                      <p:cBhvr>
                                        <p:cTn id="75" dur="500" fill="hold"/>
                                        <p:tgtEl>
                                          <p:spTgt spid="18"/>
                                        </p:tgtEl>
                                        <p:attrNameLst>
                                          <p:attrName>ppt_w</p:attrName>
                                        </p:attrNameLst>
                                      </p:cBhvr>
                                      <p:tavLst>
                                        <p:tav tm="0">
                                          <p:val>
                                            <p:fltVal val="0"/>
                                          </p:val>
                                        </p:tav>
                                        <p:tav tm="100000">
                                          <p:val>
                                            <p:strVal val="#ppt_w"/>
                                          </p:val>
                                        </p:tav>
                                      </p:tavLst>
                                    </p:anim>
                                    <p:anim calcmode="lin" valueType="num">
                                      <p:cBhvr>
                                        <p:cTn id="76" dur="500" fill="hold"/>
                                        <p:tgtEl>
                                          <p:spTgt spid="18"/>
                                        </p:tgtEl>
                                        <p:attrNameLst>
                                          <p:attrName>ppt_h</p:attrName>
                                        </p:attrNameLst>
                                      </p:cBhvr>
                                      <p:tavLst>
                                        <p:tav tm="0">
                                          <p:val>
                                            <p:fltVal val="0"/>
                                          </p:val>
                                        </p:tav>
                                        <p:tav tm="100000">
                                          <p:val>
                                            <p:strVal val="#ppt_h"/>
                                          </p:val>
                                        </p:tav>
                                      </p:tavLst>
                                    </p:anim>
                                    <p:animEffect transition="in" filter="fade">
                                      <p:cBhvr>
                                        <p:cTn id="7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9" grpId="0" animBg="1"/>
      <p:bldP spid="10"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bwMode="auto">
          <a:xfrm>
            <a:off x="467544" y="1916832"/>
            <a:ext cx="8520426" cy="2711376"/>
          </a:xfrm>
          <a:prstGeom prst="rect">
            <a:avLst/>
          </a:prstGeom>
          <a:solidFill>
            <a:schemeClr val="bg1">
              <a:lumMod val="95000"/>
            </a:schemeClr>
          </a:solidFill>
          <a:ln>
            <a:solidFill>
              <a:schemeClr val="accent1"/>
            </a:solidFill>
          </a:ln>
        </p:spPr>
        <p:txBody>
          <a:bodyPr rtlCol="0" anchor="ctr"/>
          <a:lstStyle/>
          <a:p>
            <a:pPr>
              <a:lnSpc>
                <a:spcPct val="150000"/>
              </a:lnSpc>
            </a:pPr>
            <a:r>
              <a:rPr lang="en-US" sz="2400" b="1" dirty="0" smtClean="0">
                <a:sym typeface="Wingdings 2" panose="05020102010507070707"/>
              </a:rPr>
              <a:t></a:t>
            </a:r>
            <a:r>
              <a:rPr lang="en-US" sz="2400" b="1" dirty="0" smtClean="0"/>
              <a:t> </a:t>
            </a:r>
            <a:r>
              <a:rPr lang="en-US" sz="2400" b="1" dirty="0"/>
              <a:t>The aliens are really frightening. </a:t>
            </a:r>
            <a:endParaRPr lang="en-GB" sz="2400" b="1" dirty="0"/>
          </a:p>
          <a:p>
            <a:pPr>
              <a:lnSpc>
                <a:spcPct val="150000"/>
              </a:lnSpc>
            </a:pPr>
            <a:r>
              <a:rPr lang="en-US" sz="2400" b="1" dirty="0">
                <a:sym typeface="Wingdings 2" panose="05020102010507070707"/>
              </a:rPr>
              <a:t></a:t>
            </a:r>
            <a:r>
              <a:rPr lang="en-US" sz="2400" b="1" dirty="0"/>
              <a:t> They look like huge </a:t>
            </a:r>
            <a:r>
              <a:rPr lang="en-US" sz="2400" b="1" baseline="30000" dirty="0"/>
              <a:t>(1</a:t>
            </a:r>
            <a:r>
              <a:rPr lang="en-US" sz="2400" b="1" baseline="30000" dirty="0" smtClean="0"/>
              <a:t>)</a:t>
            </a:r>
            <a:r>
              <a:rPr lang="en-US" sz="2400" b="1" dirty="0" smtClean="0"/>
              <a:t>________</a:t>
            </a:r>
            <a:r>
              <a:rPr lang="en-US" sz="2400" b="1" dirty="0"/>
              <a:t>________</a:t>
            </a:r>
            <a:r>
              <a:rPr lang="en-US" sz="2400" b="1" dirty="0" smtClean="0"/>
              <a:t>.</a:t>
            </a:r>
            <a:endParaRPr lang="en-GB" sz="2400" b="1" dirty="0"/>
          </a:p>
          <a:p>
            <a:pPr>
              <a:lnSpc>
                <a:spcPct val="150000"/>
              </a:lnSpc>
            </a:pPr>
            <a:r>
              <a:rPr lang="en-US" sz="2400" b="1" dirty="0">
                <a:sym typeface="Wingdings 2" panose="05020102010507070707"/>
              </a:rPr>
              <a:t></a:t>
            </a:r>
            <a:r>
              <a:rPr lang="en-US" sz="2400" b="1" dirty="0"/>
              <a:t> </a:t>
            </a:r>
            <a:r>
              <a:rPr lang="en-US" sz="2400" b="1" baseline="30000" dirty="0"/>
              <a:t>(2</a:t>
            </a:r>
            <a:r>
              <a:rPr lang="en-US" sz="2400" b="1" baseline="30000" dirty="0" smtClean="0"/>
              <a:t>)</a:t>
            </a:r>
            <a:r>
              <a:rPr lang="en-US" sz="2400" b="1" dirty="0" smtClean="0"/>
              <a:t>________</a:t>
            </a:r>
            <a:r>
              <a:rPr lang="en-US" sz="2400" b="1" dirty="0"/>
              <a:t>________</a:t>
            </a:r>
            <a:r>
              <a:rPr lang="en-US" sz="2400" b="1" dirty="0" smtClean="0"/>
              <a:t> </a:t>
            </a:r>
            <a:r>
              <a:rPr lang="en-US" sz="2400" b="1" dirty="0"/>
              <a:t>bring them to the Earth.</a:t>
            </a:r>
            <a:endParaRPr lang="en-GB" sz="2400" b="1" dirty="0"/>
          </a:p>
          <a:p>
            <a:pPr>
              <a:lnSpc>
                <a:spcPct val="150000"/>
              </a:lnSpc>
            </a:pPr>
            <a:r>
              <a:rPr lang="en-US" sz="2400" b="1" dirty="0">
                <a:sym typeface="Wingdings 2" panose="05020102010507070707"/>
              </a:rPr>
              <a:t></a:t>
            </a:r>
            <a:r>
              <a:rPr lang="en-US" sz="2400" b="1" dirty="0"/>
              <a:t> The aliens just want to </a:t>
            </a:r>
            <a:r>
              <a:rPr lang="en-US" sz="2400" b="1" baseline="30000" dirty="0"/>
              <a:t>(3</a:t>
            </a:r>
            <a:r>
              <a:rPr lang="en-US" sz="2400" b="1" baseline="30000" dirty="0" smtClean="0"/>
              <a:t>)</a:t>
            </a:r>
            <a:r>
              <a:rPr lang="en-US" sz="2400" b="1" dirty="0" smtClean="0"/>
              <a:t>________</a:t>
            </a:r>
            <a:r>
              <a:rPr lang="en-US" sz="2400" b="1" dirty="0"/>
              <a:t>________</a:t>
            </a:r>
            <a:r>
              <a:rPr lang="en-US" sz="2400" b="1" dirty="0" smtClean="0"/>
              <a:t>. </a:t>
            </a:r>
            <a:r>
              <a:rPr lang="en-US" sz="2400" b="1" dirty="0"/>
              <a:t>They breathe on something until it is a ball of fire.</a:t>
            </a:r>
            <a:endParaRPr lang="en-GB" sz="2400" b="1" dirty="0"/>
          </a:p>
        </p:txBody>
      </p:sp>
      <p:sp>
        <p:nvSpPr>
          <p:cNvPr id="14" name="单圆角矩形 13"/>
          <p:cNvSpPr/>
          <p:nvPr/>
        </p:nvSpPr>
        <p:spPr bwMode="auto">
          <a:xfrm>
            <a:off x="2308755" y="510560"/>
            <a:ext cx="3561568" cy="640924"/>
          </a:xfrm>
          <a:prstGeom prst="snipRoundRect">
            <a:avLst/>
          </a:prstGeom>
        </p:spPr>
        <p:style>
          <a:lnRef idx="1">
            <a:schemeClr val="dk1"/>
          </a:lnRef>
          <a:fillRef idx="2">
            <a:schemeClr val="dk1"/>
          </a:fillRef>
          <a:effectRef idx="1">
            <a:schemeClr val="dk1"/>
          </a:effectRef>
          <a:fontRef idx="minor">
            <a:schemeClr val="dk1"/>
          </a:fontRef>
        </p:style>
        <p:txBody>
          <a:bodyPr rtlCol="0" anchor="ctr"/>
          <a:lstStyle/>
          <a:p>
            <a:pPr>
              <a:lnSpc>
                <a:spcPct val="150000"/>
              </a:lnSpc>
            </a:pPr>
            <a:r>
              <a:rPr lang="en-US" sz="2400" b="1" dirty="0">
                <a:solidFill>
                  <a:schemeClr val="tx1"/>
                </a:solidFill>
              </a:rPr>
              <a:t>The Beasts from Mars</a:t>
            </a:r>
            <a:endParaRPr lang="en-GB" sz="2400" b="1" dirty="0">
              <a:solidFill>
                <a:schemeClr val="tx1"/>
              </a:solidFill>
            </a:endParaRPr>
          </a:p>
        </p:txBody>
      </p:sp>
      <p:sp>
        <p:nvSpPr>
          <p:cNvPr id="7" name="单圆角矩形 6"/>
          <p:cNvSpPr/>
          <p:nvPr/>
        </p:nvSpPr>
        <p:spPr bwMode="auto">
          <a:xfrm>
            <a:off x="4059987" y="2372680"/>
            <a:ext cx="3195198" cy="523220"/>
          </a:xfrm>
          <a:prstGeom prst="snipRoundRect">
            <a:avLst/>
          </a:prstGeom>
          <a:solidFill>
            <a:srgbClr val="E0F2FC">
              <a:alpha val="31000"/>
            </a:srgbClr>
          </a:solidFill>
          <a:ln>
            <a:noFill/>
          </a:ln>
          <a:effectLst>
            <a:outerShdw blurRad="50800" dist="38100" dir="8100000" algn="tr" rotWithShape="0">
              <a:prstClr val="black">
                <a:alpha val="40000"/>
              </a:prstClr>
            </a:outerShdw>
          </a:effectLst>
        </p:spPr>
        <p:txBody>
          <a:bodyPr rtlCol="0" anchor="ctr"/>
          <a:lstStyle/>
          <a:p>
            <a:r>
              <a:rPr lang="en-US" sz="2400" b="1" dirty="0">
                <a:solidFill>
                  <a:srgbClr val="0000FF"/>
                </a:solidFill>
              </a:rPr>
              <a:t>fire-breathing bears</a:t>
            </a:r>
            <a:endParaRPr lang="en-GB" sz="2400" b="1" dirty="0">
              <a:solidFill>
                <a:srgbClr val="0000FF"/>
              </a:solidFill>
            </a:endParaRPr>
          </a:p>
        </p:txBody>
      </p:sp>
      <p:sp>
        <p:nvSpPr>
          <p:cNvPr id="8" name="单圆角矩形 7"/>
          <p:cNvSpPr/>
          <p:nvPr/>
        </p:nvSpPr>
        <p:spPr bwMode="auto">
          <a:xfrm>
            <a:off x="1120412" y="2895900"/>
            <a:ext cx="2663836" cy="523220"/>
          </a:xfrm>
          <a:prstGeom prst="snipRoundRect">
            <a:avLst/>
          </a:prstGeom>
          <a:solidFill>
            <a:srgbClr val="E0F2FC">
              <a:alpha val="31000"/>
            </a:srgbClr>
          </a:solidFill>
          <a:ln>
            <a:noFill/>
          </a:ln>
          <a:effectLst>
            <a:outerShdw blurRad="50800" dist="38100" dir="8100000" algn="tr" rotWithShape="0">
              <a:prstClr val="black">
                <a:alpha val="40000"/>
              </a:prstClr>
            </a:outerShdw>
          </a:effectLst>
        </p:spPr>
        <p:txBody>
          <a:bodyPr rtlCol="0" anchor="ctr"/>
          <a:lstStyle/>
          <a:p>
            <a:r>
              <a:rPr lang="en-US" sz="2400" b="1" dirty="0">
                <a:solidFill>
                  <a:srgbClr val="0000FF"/>
                </a:solidFill>
              </a:rPr>
              <a:t>Those scientists</a:t>
            </a:r>
            <a:endParaRPr lang="en-GB" sz="2400" b="1" dirty="0">
              <a:solidFill>
                <a:srgbClr val="0000FF"/>
              </a:solidFill>
            </a:endParaRPr>
          </a:p>
        </p:txBody>
      </p:sp>
      <p:sp>
        <p:nvSpPr>
          <p:cNvPr id="9" name="单圆角矩形 8"/>
          <p:cNvSpPr/>
          <p:nvPr/>
        </p:nvSpPr>
        <p:spPr bwMode="auto">
          <a:xfrm>
            <a:off x="4427984" y="3419120"/>
            <a:ext cx="3096344" cy="523220"/>
          </a:xfrm>
          <a:prstGeom prst="snipRoundRect">
            <a:avLst/>
          </a:prstGeom>
          <a:solidFill>
            <a:srgbClr val="E0F2FC">
              <a:alpha val="31000"/>
            </a:srgbClr>
          </a:solidFill>
          <a:ln>
            <a:noFill/>
          </a:ln>
          <a:effectLst>
            <a:outerShdw blurRad="50800" dist="38100" dir="8100000" algn="tr" rotWithShape="0">
              <a:prstClr val="black">
                <a:alpha val="40000"/>
              </a:prstClr>
            </a:outerShdw>
          </a:effectLst>
        </p:spPr>
        <p:txBody>
          <a:bodyPr rtlCol="0" anchor="ctr"/>
          <a:lstStyle/>
          <a:p>
            <a:r>
              <a:rPr lang="en-US" sz="2400" b="1" dirty="0" smtClean="0">
                <a:solidFill>
                  <a:srgbClr val="0000FF"/>
                </a:solidFill>
              </a:rPr>
              <a:t>destroy </a:t>
            </a:r>
            <a:r>
              <a:rPr lang="en-US" sz="2400" b="1" dirty="0">
                <a:solidFill>
                  <a:srgbClr val="0000FF"/>
                </a:solidFill>
              </a:rPr>
              <a:t>everything</a:t>
            </a:r>
            <a:endParaRPr lang="en-GB" sz="2400"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bwMode="auto">
          <a:xfrm>
            <a:off x="467544" y="1916832"/>
            <a:ext cx="8520426" cy="3456384"/>
          </a:xfrm>
          <a:prstGeom prst="rect">
            <a:avLst/>
          </a:prstGeom>
          <a:solidFill>
            <a:schemeClr val="bg1">
              <a:lumMod val="95000"/>
            </a:schemeClr>
          </a:solidFill>
          <a:ln>
            <a:solidFill>
              <a:schemeClr val="accent1"/>
            </a:solidFill>
          </a:ln>
        </p:spPr>
        <p:txBody>
          <a:bodyPr rtlCol="0" anchor="ctr"/>
          <a:lstStyle/>
          <a:p>
            <a:pPr>
              <a:lnSpc>
                <a:spcPct val="150000"/>
              </a:lnSpc>
            </a:pPr>
            <a:r>
              <a:rPr lang="en-US" sz="2400" b="1" dirty="0" smtClean="0">
                <a:sym typeface="Wingdings 2" panose="05020102010507070707"/>
              </a:rPr>
              <a:t></a:t>
            </a:r>
            <a:r>
              <a:rPr lang="en-US" sz="2400" b="1" dirty="0" smtClean="0"/>
              <a:t> </a:t>
            </a:r>
            <a:r>
              <a:rPr lang="en-US" sz="2400" b="1" dirty="0"/>
              <a:t>The alien look like big jelly fish.</a:t>
            </a:r>
            <a:endParaRPr lang="en-GB" sz="2400" b="1" dirty="0"/>
          </a:p>
          <a:p>
            <a:pPr>
              <a:lnSpc>
                <a:spcPct val="150000"/>
              </a:lnSpc>
            </a:pPr>
            <a:r>
              <a:rPr lang="en-US" sz="2400" b="1" dirty="0">
                <a:sym typeface="Wingdings 2" panose="05020102010507070707"/>
              </a:rPr>
              <a:t></a:t>
            </a:r>
            <a:r>
              <a:rPr lang="en-US" sz="2400" b="1" dirty="0"/>
              <a:t> They are much more </a:t>
            </a:r>
            <a:r>
              <a:rPr lang="en-US" sz="2400" b="1" baseline="30000" dirty="0"/>
              <a:t>(4</a:t>
            </a:r>
            <a:r>
              <a:rPr lang="en-US" sz="2400" b="1" baseline="30000" dirty="0" smtClean="0"/>
              <a:t>)</a:t>
            </a:r>
            <a:r>
              <a:rPr lang="en-US" sz="2400" b="1" dirty="0" smtClean="0"/>
              <a:t>________</a:t>
            </a:r>
            <a:r>
              <a:rPr lang="en-US" sz="2400" b="1" dirty="0"/>
              <a:t>________</a:t>
            </a:r>
            <a:r>
              <a:rPr lang="en-US" sz="2400" b="1" dirty="0" smtClean="0"/>
              <a:t> </a:t>
            </a:r>
            <a:r>
              <a:rPr lang="en-US" sz="2400" b="1" dirty="0"/>
              <a:t>than us.</a:t>
            </a:r>
            <a:endParaRPr lang="en-GB" sz="2400" b="1" dirty="0"/>
          </a:p>
          <a:p>
            <a:pPr>
              <a:lnSpc>
                <a:spcPct val="150000"/>
              </a:lnSpc>
            </a:pPr>
            <a:r>
              <a:rPr lang="en-US" sz="2400" b="1" dirty="0">
                <a:sym typeface="Wingdings 2" panose="05020102010507070707"/>
              </a:rPr>
              <a:t></a:t>
            </a:r>
            <a:r>
              <a:rPr lang="en-US" sz="2400" b="1" dirty="0"/>
              <a:t> People from all over the world work together to </a:t>
            </a:r>
            <a:r>
              <a:rPr lang="en-US" sz="2400" b="1" baseline="30000" dirty="0"/>
              <a:t>(5</a:t>
            </a:r>
            <a:r>
              <a:rPr lang="en-US" sz="2400" b="1" baseline="30000" dirty="0" smtClean="0"/>
              <a:t>)</a:t>
            </a:r>
            <a:r>
              <a:rPr lang="en-US" sz="2400" b="1" dirty="0" smtClean="0"/>
              <a:t>________</a:t>
            </a:r>
            <a:r>
              <a:rPr lang="en-US" sz="2400" b="1" dirty="0"/>
              <a:t>________</a:t>
            </a:r>
            <a:r>
              <a:rPr lang="en-US" sz="2400" b="1" dirty="0" smtClean="0"/>
              <a:t> </a:t>
            </a:r>
            <a:r>
              <a:rPr lang="en-US" sz="2400" b="1" dirty="0"/>
              <a:t>and find out their message.</a:t>
            </a:r>
            <a:endParaRPr lang="en-GB" sz="2400" b="1" dirty="0"/>
          </a:p>
          <a:p>
            <a:pPr>
              <a:lnSpc>
                <a:spcPct val="150000"/>
              </a:lnSpc>
            </a:pPr>
            <a:r>
              <a:rPr lang="en-US" sz="2400" b="1" dirty="0">
                <a:sym typeface="Wingdings 2" panose="05020102010507070707"/>
              </a:rPr>
              <a:t></a:t>
            </a:r>
            <a:r>
              <a:rPr lang="en-US" sz="2400" b="1" dirty="0"/>
              <a:t> With the help of the aliens, we manage to </a:t>
            </a:r>
            <a:r>
              <a:rPr lang="en-US" sz="2400" b="1" baseline="30000" dirty="0"/>
              <a:t>(6</a:t>
            </a:r>
            <a:r>
              <a:rPr lang="en-US" sz="2400" b="1" baseline="30000" dirty="0" smtClean="0"/>
              <a:t>)</a:t>
            </a:r>
            <a:r>
              <a:rPr lang="en-US" sz="2400" b="1" dirty="0"/>
              <a:t> ________</a:t>
            </a:r>
            <a:r>
              <a:rPr lang="en-US" sz="2400" b="1" dirty="0" smtClean="0"/>
              <a:t>________ </a:t>
            </a:r>
            <a:r>
              <a:rPr lang="en-US" sz="2400" b="1" dirty="0"/>
              <a:t>another group of aliens.</a:t>
            </a:r>
            <a:endParaRPr lang="en-GB" sz="2400" b="1" dirty="0"/>
          </a:p>
        </p:txBody>
      </p:sp>
      <p:sp>
        <p:nvSpPr>
          <p:cNvPr id="14" name="单圆角矩形 13"/>
          <p:cNvSpPr/>
          <p:nvPr/>
        </p:nvSpPr>
        <p:spPr bwMode="auto">
          <a:xfrm>
            <a:off x="2339752" y="516250"/>
            <a:ext cx="3561568" cy="640924"/>
          </a:xfrm>
          <a:prstGeom prst="snipRoundRect">
            <a:avLst/>
          </a:prstGeom>
        </p:spPr>
        <p:style>
          <a:lnRef idx="1">
            <a:schemeClr val="dk1"/>
          </a:lnRef>
          <a:fillRef idx="2">
            <a:schemeClr val="dk1"/>
          </a:fillRef>
          <a:effectRef idx="1">
            <a:schemeClr val="dk1"/>
          </a:effectRef>
          <a:fontRef idx="minor">
            <a:schemeClr val="dk1"/>
          </a:fontRef>
        </p:style>
        <p:txBody>
          <a:bodyPr rtlCol="0" anchor="ctr"/>
          <a:lstStyle/>
          <a:p>
            <a:r>
              <a:rPr lang="en-US" sz="2400" b="1" dirty="0"/>
              <a:t>Strangers from space</a:t>
            </a:r>
            <a:endParaRPr lang="en-GB" sz="2400" dirty="0"/>
          </a:p>
        </p:txBody>
      </p:sp>
      <p:sp>
        <p:nvSpPr>
          <p:cNvPr id="4" name="单圆角矩形 3"/>
          <p:cNvSpPr/>
          <p:nvPr/>
        </p:nvSpPr>
        <p:spPr bwMode="auto">
          <a:xfrm>
            <a:off x="4120536" y="2481890"/>
            <a:ext cx="1944216" cy="523220"/>
          </a:xfrm>
          <a:prstGeom prst="snipRoundRect">
            <a:avLst/>
          </a:prstGeom>
          <a:solidFill>
            <a:srgbClr val="E0F2FC">
              <a:alpha val="31000"/>
            </a:srgbClr>
          </a:solidFill>
          <a:ln>
            <a:noFill/>
          </a:ln>
          <a:effectLst>
            <a:outerShdw blurRad="50800" dist="38100" dir="8100000" algn="tr" rotWithShape="0">
              <a:prstClr val="black">
                <a:alpha val="40000"/>
              </a:prstClr>
            </a:outerShdw>
          </a:effectLst>
        </p:spPr>
        <p:txBody>
          <a:bodyPr rtlCol="0" anchor="ctr"/>
          <a:lstStyle/>
          <a:p>
            <a:r>
              <a:rPr lang="en-US" sz="2400" b="1" dirty="0">
                <a:solidFill>
                  <a:srgbClr val="0000FF"/>
                </a:solidFill>
              </a:rPr>
              <a:t>intelligent</a:t>
            </a:r>
            <a:endParaRPr lang="en-GB" sz="2400" b="1" dirty="0">
              <a:solidFill>
                <a:srgbClr val="0000FF"/>
              </a:solidFill>
            </a:endParaRPr>
          </a:p>
        </p:txBody>
      </p:sp>
      <p:sp>
        <p:nvSpPr>
          <p:cNvPr id="5" name="单圆角矩形 4"/>
          <p:cNvSpPr/>
          <p:nvPr/>
        </p:nvSpPr>
        <p:spPr bwMode="auto">
          <a:xfrm>
            <a:off x="776295" y="3550556"/>
            <a:ext cx="3900174" cy="523220"/>
          </a:xfrm>
          <a:prstGeom prst="snipRoundRect">
            <a:avLst/>
          </a:prstGeom>
          <a:solidFill>
            <a:srgbClr val="E0F2FC">
              <a:alpha val="31000"/>
            </a:srgbClr>
          </a:solidFill>
          <a:ln>
            <a:noFill/>
          </a:ln>
          <a:effectLst>
            <a:outerShdw blurRad="50800" dist="38100" dir="8100000" algn="tr" rotWithShape="0">
              <a:prstClr val="black">
                <a:alpha val="40000"/>
              </a:prstClr>
            </a:outerShdw>
          </a:effectLst>
        </p:spPr>
        <p:txBody>
          <a:bodyPr rtlCol="0" anchor="ctr"/>
          <a:lstStyle/>
          <a:p>
            <a:r>
              <a:rPr lang="en-US" sz="2400" b="1" dirty="0" smtClean="0">
                <a:solidFill>
                  <a:srgbClr val="0000FF"/>
                </a:solidFill>
              </a:rPr>
              <a:t>translate </a:t>
            </a:r>
            <a:r>
              <a:rPr lang="en-US" sz="2400" b="1" dirty="0">
                <a:solidFill>
                  <a:srgbClr val="0000FF"/>
                </a:solidFill>
              </a:rPr>
              <a:t>their language</a:t>
            </a:r>
            <a:endParaRPr lang="en-GB" sz="2400" b="1" dirty="0">
              <a:solidFill>
                <a:srgbClr val="0000FF"/>
              </a:solidFill>
            </a:endParaRPr>
          </a:p>
        </p:txBody>
      </p:sp>
      <p:sp>
        <p:nvSpPr>
          <p:cNvPr id="6" name="单圆角矩形 5"/>
          <p:cNvSpPr/>
          <p:nvPr/>
        </p:nvSpPr>
        <p:spPr bwMode="auto">
          <a:xfrm>
            <a:off x="855848" y="4715312"/>
            <a:ext cx="1944216" cy="523220"/>
          </a:xfrm>
          <a:prstGeom prst="snipRoundRect">
            <a:avLst/>
          </a:prstGeom>
          <a:solidFill>
            <a:srgbClr val="E0F2FC">
              <a:alpha val="31000"/>
            </a:srgbClr>
          </a:solidFill>
          <a:ln>
            <a:noFill/>
          </a:ln>
          <a:effectLst>
            <a:outerShdw blurRad="50800" dist="38100" dir="8100000" algn="tr" rotWithShape="0">
              <a:prstClr val="black">
                <a:alpha val="40000"/>
              </a:prstClr>
            </a:outerShdw>
          </a:effectLst>
        </p:spPr>
        <p:txBody>
          <a:bodyPr rtlCol="0" anchor="ctr"/>
          <a:lstStyle/>
          <a:p>
            <a:r>
              <a:rPr lang="en-US" sz="2400" b="1" dirty="0">
                <a:solidFill>
                  <a:srgbClr val="0000FF"/>
                </a:solidFill>
              </a:rPr>
              <a:t>fight off</a:t>
            </a:r>
            <a:endParaRPr lang="en-GB" sz="2400"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lumMod val="60000"/>
            <a:lumOff val="40000"/>
          </a:schemeClr>
        </a:solidFill>
        <a:ln>
          <a:noFill/>
        </a:ln>
      </a:spPr>
      <a:bodyPr anchor="ctr"/>
      <a:lstStyle>
        <a:defPPr algn="ctr" eaLnBrk="1" hangingPunct="1">
          <a:lnSpc>
            <a:spcPct val="100000"/>
          </a:lnSpc>
          <a:spcBef>
            <a:spcPct val="0"/>
          </a:spcBef>
          <a:buFont typeface="Arial" panose="020B0604020202020204" pitchFamily="34" charset="0"/>
          <a:buNone/>
          <a:defRPr sz="1800">
            <a:solidFill>
              <a:srgbClr val="FFFFFF"/>
            </a:solidFill>
            <a:latin typeface="宋体" panose="02010600030101010101" pitchFamily="2" charset="-122"/>
            <a:sym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5303</Words>
  <Application>WPS 演示</Application>
  <PresentationFormat>全屏显示(4:3)</PresentationFormat>
  <Paragraphs>148</Paragraphs>
  <Slides>15</Slides>
  <Notes>1</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2</vt:i4>
      </vt:variant>
      <vt:variant>
        <vt:lpstr>幻灯片标题</vt:lpstr>
      </vt:variant>
      <vt:variant>
        <vt:i4>15</vt:i4>
      </vt:variant>
    </vt:vector>
  </HeadingPairs>
  <TitlesOfParts>
    <vt:vector size="27" baseType="lpstr">
      <vt:lpstr>Arial</vt:lpstr>
      <vt:lpstr>宋体</vt:lpstr>
      <vt:lpstr>Wingdings</vt:lpstr>
      <vt:lpstr>Times New Roman</vt:lpstr>
      <vt:lpstr>楷体</vt:lpstr>
      <vt:lpstr>华文楷体</vt:lpstr>
      <vt:lpstr>Wingdings 2</vt:lpstr>
      <vt:lpstr>微软雅黑</vt:lpstr>
      <vt:lpstr>Arial Unicode MS</vt:lpstr>
      <vt:lpstr>默认设计模板</vt:lpstr>
      <vt:lpstr>Package</vt:lpstr>
      <vt:lpstr>Package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User</dc:creator>
  <cp:lastModifiedBy>DING Jing</cp:lastModifiedBy>
  <cp:revision>713</cp:revision>
  <dcterms:created xsi:type="dcterms:W3CDTF">2021-04-28T02:54:00Z</dcterms:created>
  <dcterms:modified xsi:type="dcterms:W3CDTF">2021-11-25T07:51:34Z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2052-11.1.0.11045</vt:lpwstr>
  </property>
  <property fmtid="{D5CDD505-2E9C-101B-9397-08002B2CF9AE}" pid="3" name="ICV">
    <vt:lpwstr>3A471447D4464DBC8E16CAD7BFA2ECA9</vt:lpwstr>
  </property>
</Properties>
</file>